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5.xml" ContentType="application/vnd.openxmlformats-officedocument.drawingml.chart+xml"/>
  <Override PartName="/ppt/drawings/drawing2.xml" ContentType="application/vnd.openxmlformats-officedocument.drawingml.chartshapes+xml"/>
  <Override PartName="/ppt/charts/chart6.xml" ContentType="application/vnd.openxmlformats-officedocument.drawingml.chart+xml"/>
  <Override PartName="/ppt/drawings/drawing3.xml" ContentType="application/vnd.openxmlformats-officedocument.drawingml.chartshapes+xml"/>
  <Override PartName="/ppt/charts/chart7.xml" ContentType="application/vnd.openxmlformats-officedocument.drawingml.chart+xml"/>
  <Override PartName="/ppt/notesSlides/notesSlide11.xml" ContentType="application/vnd.openxmlformats-officedocument.presentationml.notesSlide+xml"/>
  <Override PartName="/ppt/charts/chart8.xml" ContentType="application/vnd.openxmlformats-officedocument.drawingml.chart+xml"/>
  <Override PartName="/ppt/notesSlides/notesSlide12.xml" ContentType="application/vnd.openxmlformats-officedocument.presentationml.notesSlide+xml"/>
  <Override PartName="/ppt/charts/chart9.xml" ContentType="application/vnd.openxmlformats-officedocument.drawingml.chart+xml"/>
  <Override PartName="/ppt/notesSlides/notesSlide13.xml" ContentType="application/vnd.openxmlformats-officedocument.presentationml.notesSlide+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 id="2147483658" r:id="rId6"/>
    <p:sldMasterId id="2147483823" r:id="rId7"/>
  </p:sldMasterIdLst>
  <p:notesMasterIdLst>
    <p:notesMasterId r:id="rId39"/>
  </p:notesMasterIdLst>
  <p:handoutMasterIdLst>
    <p:handoutMasterId r:id="rId40"/>
  </p:handoutMasterIdLst>
  <p:sldIdLst>
    <p:sldId id="256" r:id="rId8"/>
    <p:sldId id="389" r:id="rId9"/>
    <p:sldId id="398" r:id="rId10"/>
    <p:sldId id="397" r:id="rId11"/>
    <p:sldId id="393" r:id="rId12"/>
    <p:sldId id="390" r:id="rId13"/>
    <p:sldId id="392" r:id="rId14"/>
    <p:sldId id="391" r:id="rId15"/>
    <p:sldId id="399" r:id="rId16"/>
    <p:sldId id="364" r:id="rId17"/>
    <p:sldId id="365" r:id="rId18"/>
    <p:sldId id="366" r:id="rId19"/>
    <p:sldId id="400" r:id="rId20"/>
    <p:sldId id="367" r:id="rId21"/>
    <p:sldId id="403" r:id="rId22"/>
    <p:sldId id="369" r:id="rId23"/>
    <p:sldId id="384" r:id="rId24"/>
    <p:sldId id="368" r:id="rId25"/>
    <p:sldId id="381" r:id="rId26"/>
    <p:sldId id="385" r:id="rId27"/>
    <p:sldId id="383" r:id="rId28"/>
    <p:sldId id="386" r:id="rId29"/>
    <p:sldId id="377" r:id="rId30"/>
    <p:sldId id="406" r:id="rId31"/>
    <p:sldId id="376" r:id="rId32"/>
    <p:sldId id="405" r:id="rId33"/>
    <p:sldId id="379" r:id="rId34"/>
    <p:sldId id="404" r:id="rId35"/>
    <p:sldId id="372" r:id="rId36"/>
    <p:sldId id="373" r:id="rId37"/>
    <p:sldId id="408" r:id="rId38"/>
  </p:sldIdLst>
  <p:sldSz cx="9144000" cy="6858000" type="screen4x3"/>
  <p:notesSz cx="7023100" cy="9309100"/>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arlie Gale" initials="CG" lastIdx="1" clrIdx="0"/>
  <p:cmAuthor id="1" name="Charles Gale" initials="CG"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7421"/>
    <a:srgbClr val="218CAD"/>
    <a:srgbClr val="5C6F7A"/>
    <a:srgbClr val="CC0000"/>
    <a:srgbClr val="CC0066"/>
    <a:srgbClr val="006595"/>
    <a:srgbClr val="AFBD21"/>
    <a:srgbClr val="F8981D"/>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09" autoAdjust="0"/>
    <p:restoredTop sz="84551" autoAdjust="0"/>
  </p:normalViewPr>
  <p:slideViewPr>
    <p:cSldViewPr snapToGrid="0" snapToObjects="1">
      <p:cViewPr>
        <p:scale>
          <a:sx n="90" d="100"/>
          <a:sy n="90" d="100"/>
        </p:scale>
        <p:origin x="-540" y="-1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48" d="100"/>
          <a:sy n="48" d="100"/>
        </p:scale>
        <p:origin x="-1296" y="-96"/>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notesMaster" Target="notesMasters/notesMaster1.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presProps" Target="presProps.xml"/><Relationship Id="rId7" Type="http://schemas.openxmlformats.org/officeDocument/2006/relationships/slideMaster" Target="slideMasters/slideMaster3.xml"/><Relationship Id="rId2" Type="http://schemas.openxmlformats.org/officeDocument/2006/relationships/customXml" Target="../customXml/item2.xml"/><Relationship Id="rId16" Type="http://schemas.openxmlformats.org/officeDocument/2006/relationships/slide" Target="slides/slide9.xml"/><Relationship Id="rId29" Type="http://schemas.openxmlformats.org/officeDocument/2006/relationships/slide" Target="slides/slide22.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viewProps" Target="viewProps.xml"/><Relationship Id="rId8" Type="http://schemas.openxmlformats.org/officeDocument/2006/relationships/slide" Target="slides/slide1.xml"/><Relationship Id="rId3" Type="http://schemas.openxmlformats.org/officeDocument/2006/relationships/customXml" Target="../customXml/item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20" Type="http://schemas.openxmlformats.org/officeDocument/2006/relationships/slide" Target="slides/slide13.xml"/><Relationship Id="rId41"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Book1"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cgale\Desktop\Charlie\CIES%20presentation\StatPlanet\Mean%20imp%20breakdown(2).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cgale\Desktop\Charlie\CIES%20presentation\StatPlanet\Mean%20imp%20breakdown(2).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Users\cgale\Desktop\Charlie\CIES%20presentation\StatPlanet\Mean%20imp%20breakdown(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cgale\Desktop\Charlie\CIES%20presentation\StatPlanet\Mean%20imp%20breakdown(2).xlsx"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cgale\Desktop\Charlie\CIES%20presentation\StatPlanet\Mean%20imp%20breakdown(2).xlsx" TargetMode="Externa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C:\Users\cgale\AppData\Local\Microsoft\Windows\Temporary%20Internet%20Files\Content.Outlook\78WYXRNF\LOCF%20Region%20and%20GDP%20per%20capita.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cgale\Desktop\Charlie\CIES%20presentation\StatPlanet\Mean%20imp%20breakdown(2).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cgale\Desktop\Charlie\CIES%20presentation\StatPlanet\Mean%20imp%20breakdown(2).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cgale\AppData\Local\Microsoft\Windows\Temporary%20Internet%20Files\Content.Outlook\78WYXRNF\Scatter%20Plot%20and%20Dataset%20for%20OOSC%20rate%20vs%20GER%20201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lineChart>
        <c:grouping val="standard"/>
        <c:varyColors val="0"/>
        <c:ser>
          <c:idx val="0"/>
          <c:order val="0"/>
          <c:tx>
            <c:strRef>
              <c:f>Sheet1!$C$11</c:f>
              <c:strCache>
                <c:ptCount val="1"/>
                <c:pt idx="0">
                  <c:v>DR Congo</c:v>
                </c:pt>
              </c:strCache>
            </c:strRef>
          </c:tx>
          <c:cat>
            <c:numRef>
              <c:f>Sheet1!$D$3:$P$3</c:f>
              <c:numCache>
                <c:formatCode>General</c:formatCode>
                <c:ptCount val="13"/>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numCache>
            </c:numRef>
          </c:cat>
          <c:val>
            <c:numRef>
              <c:f>Sheet1!$D$11:$P$11</c:f>
              <c:numCache>
                <c:formatCode>General</c:formatCode>
                <c:ptCount val="13"/>
                <c:pt idx="0">
                  <c:v>63.789389999999997</c:v>
                </c:pt>
              </c:numCache>
            </c:numRef>
          </c:val>
          <c:smooth val="0"/>
        </c:ser>
        <c:dLbls>
          <c:showLegendKey val="0"/>
          <c:showVal val="0"/>
          <c:showCatName val="0"/>
          <c:showSerName val="0"/>
          <c:showPercent val="0"/>
          <c:showBubbleSize val="0"/>
        </c:dLbls>
        <c:marker val="1"/>
        <c:smooth val="0"/>
        <c:axId val="108480000"/>
        <c:axId val="80657728"/>
      </c:lineChart>
      <c:catAx>
        <c:axId val="108480000"/>
        <c:scaling>
          <c:orientation val="minMax"/>
        </c:scaling>
        <c:delete val="0"/>
        <c:axPos val="b"/>
        <c:numFmt formatCode="General" sourceLinked="1"/>
        <c:majorTickMark val="out"/>
        <c:minorTickMark val="none"/>
        <c:tickLblPos val="nextTo"/>
        <c:txPr>
          <a:bodyPr/>
          <a:lstStyle/>
          <a:p>
            <a:pPr>
              <a:defRPr sz="1400"/>
            </a:pPr>
            <a:endParaRPr lang="en-US"/>
          </a:p>
        </c:txPr>
        <c:crossAx val="80657728"/>
        <c:crosses val="autoZero"/>
        <c:auto val="1"/>
        <c:lblAlgn val="ctr"/>
        <c:lblOffset val="100"/>
        <c:tickLblSkip val="2"/>
        <c:noMultiLvlLbl val="0"/>
      </c:catAx>
      <c:valAx>
        <c:axId val="80657728"/>
        <c:scaling>
          <c:orientation val="minMax"/>
        </c:scaling>
        <c:delete val="0"/>
        <c:axPos val="l"/>
        <c:majorGridlines/>
        <c:numFmt formatCode="General" sourceLinked="1"/>
        <c:majorTickMark val="out"/>
        <c:minorTickMark val="none"/>
        <c:tickLblPos val="nextTo"/>
        <c:txPr>
          <a:bodyPr/>
          <a:lstStyle/>
          <a:p>
            <a:pPr>
              <a:defRPr sz="1400"/>
            </a:pPr>
            <a:endParaRPr lang="en-US"/>
          </a:p>
        </c:txPr>
        <c:crossAx val="108480000"/>
        <c:crosses val="autoZero"/>
        <c:crossBetween val="between"/>
      </c:valAx>
    </c:plotArea>
    <c:plotVisOnly val="1"/>
    <c:dispBlanksAs val="gap"/>
    <c:showDLblsOverMax val="0"/>
  </c:chart>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sz="1800" dirty="0" smtClean="0"/>
              <a:t>UIS and imputed estimates by method</a:t>
            </a:r>
            <a:endParaRPr lang="en-US" sz="1800" dirty="0"/>
          </a:p>
        </c:rich>
      </c:tx>
      <c:layout/>
      <c:overlay val="0"/>
    </c:title>
    <c:autoTitleDeleted val="0"/>
    <c:plotArea>
      <c:layout/>
      <c:barChart>
        <c:barDir val="col"/>
        <c:grouping val="clustered"/>
        <c:varyColors val="0"/>
        <c:ser>
          <c:idx val="0"/>
          <c:order val="0"/>
          <c:invertIfNegative val="0"/>
          <c:dPt>
            <c:idx val="0"/>
            <c:invertIfNegative val="0"/>
            <c:bubble3D val="0"/>
            <c:spPr>
              <a:solidFill>
                <a:schemeClr val="bg1">
                  <a:lumMod val="50000"/>
                </a:schemeClr>
              </a:solidFill>
            </c:spPr>
          </c:dPt>
          <c:dPt>
            <c:idx val="10"/>
            <c:invertIfNegative val="0"/>
            <c:bubble3D val="0"/>
            <c:spPr>
              <a:solidFill>
                <a:schemeClr val="accent2"/>
              </a:solidFill>
            </c:spPr>
          </c:dPt>
          <c:dPt>
            <c:idx val="11"/>
            <c:invertIfNegative val="0"/>
            <c:bubble3D val="0"/>
            <c:spPr>
              <a:solidFill>
                <a:schemeClr val="accent2"/>
              </a:solidFill>
            </c:spPr>
          </c:dPt>
          <c:dLbls>
            <c:dLbl>
              <c:idx val="5"/>
              <c:layout>
                <c:manualLayout>
                  <c:x val="0"/>
                  <c:y val="-1.6941971479858545E-2"/>
                </c:manualLayout>
              </c:layout>
              <c:showLegendKey val="0"/>
              <c:showVal val="1"/>
              <c:showCatName val="0"/>
              <c:showSerName val="0"/>
              <c:showPercent val="0"/>
              <c:showBubbleSize val="0"/>
            </c:dLbl>
            <c:dLbl>
              <c:idx val="7"/>
              <c:layout>
                <c:manualLayout>
                  <c:x val="-5.5671537926235215E-3"/>
                  <c:y val="-1.6941971479858545E-2"/>
                </c:manualLayout>
              </c:layout>
              <c:tx>
                <c:rich>
                  <a:bodyPr/>
                  <a:lstStyle/>
                  <a:p>
                    <a:r>
                      <a:rPr lang="en-US" dirty="0" smtClean="0"/>
                      <a:t>32.8</a:t>
                    </a:r>
                    <a:endParaRPr lang="en-US" dirty="0"/>
                  </a:p>
                </c:rich>
              </c:tx>
              <c:showLegendKey val="0"/>
              <c:showVal val="1"/>
              <c:showCatName val="0"/>
              <c:showSerName val="0"/>
              <c:showPercent val="0"/>
              <c:showBubbleSize val="0"/>
            </c:dLbl>
            <c:dLbl>
              <c:idx val="8"/>
              <c:layout/>
              <c:tx>
                <c:rich>
                  <a:bodyPr/>
                  <a:lstStyle/>
                  <a:p>
                    <a:r>
                      <a:rPr lang="en-US" dirty="0" smtClean="0">
                        <a:solidFill>
                          <a:schemeClr val="tx1"/>
                        </a:solidFill>
                      </a:rPr>
                      <a:t>31.8</a:t>
                    </a:r>
                    <a:endParaRPr lang="en-US" dirty="0"/>
                  </a:p>
                </c:rich>
              </c:tx>
              <c:showLegendKey val="0"/>
              <c:showVal val="1"/>
              <c:showCatName val="0"/>
              <c:showSerName val="0"/>
              <c:showPercent val="0"/>
              <c:showBubbleSize val="0"/>
            </c:dLbl>
            <c:dLbl>
              <c:idx val="10"/>
              <c:layout>
                <c:manualLayout>
                  <c:x val="0"/>
                  <c:y val="-3.0495548663745323E-2"/>
                </c:manualLayout>
              </c:layout>
              <c:showLegendKey val="0"/>
              <c:showVal val="1"/>
              <c:showCatName val="0"/>
              <c:showSerName val="0"/>
              <c:showPercent val="0"/>
              <c:showBubbleSize val="0"/>
            </c:dLbl>
            <c:txPr>
              <a:bodyPr/>
              <a:lstStyle/>
              <a:p>
                <a:pPr>
                  <a:defRPr sz="2000" b="1">
                    <a:solidFill>
                      <a:schemeClr val="tx1"/>
                    </a:solidFill>
                  </a:defRPr>
                </a:pPr>
                <a:endParaRPr lang="en-US"/>
              </a:p>
            </c:txPr>
            <c:showLegendKey val="0"/>
            <c:showVal val="1"/>
            <c:showCatName val="0"/>
            <c:showSerName val="0"/>
            <c:showPercent val="0"/>
            <c:showBubbleSize val="0"/>
            <c:showLeaderLines val="0"/>
          </c:dLbls>
          <c:cat>
            <c:strRef>
              <c:f>Sheet1!$G$42:$G$53</c:f>
              <c:strCache>
                <c:ptCount val="12"/>
                <c:pt idx="0">
                  <c:v>UIS</c:v>
                </c:pt>
                <c:pt idx="2">
                  <c:v>LOCF</c:v>
                </c:pt>
                <c:pt idx="4">
                  <c:v>GMI GDP</c:v>
                </c:pt>
                <c:pt idx="5">
                  <c:v>GMI region</c:v>
                </c:pt>
                <c:pt idx="7">
                  <c:v>Slope, LOCF, GMI GDP</c:v>
                </c:pt>
                <c:pt idx="8">
                  <c:v>Slope, LOCF, GMI region</c:v>
                </c:pt>
                <c:pt idx="10">
                  <c:v>Regression and GMI region</c:v>
                </c:pt>
                <c:pt idx="11">
                  <c:v>Regression, LOCF</c:v>
                </c:pt>
              </c:strCache>
            </c:strRef>
          </c:cat>
          <c:val>
            <c:numRef>
              <c:f>Sheet1!$H$42:$H$53</c:f>
              <c:numCache>
                <c:formatCode>General</c:formatCode>
                <c:ptCount val="12"/>
                <c:pt idx="0">
                  <c:v>29.8</c:v>
                </c:pt>
                <c:pt idx="2">
                  <c:v>34.9</c:v>
                </c:pt>
                <c:pt idx="4">
                  <c:v>30.9</c:v>
                </c:pt>
                <c:pt idx="5">
                  <c:v>33.5</c:v>
                </c:pt>
                <c:pt idx="7">
                  <c:v>32.4</c:v>
                </c:pt>
                <c:pt idx="8">
                  <c:v>30.9</c:v>
                </c:pt>
                <c:pt idx="10">
                  <c:v>29.3</c:v>
                </c:pt>
                <c:pt idx="11">
                  <c:v>29.1</c:v>
                </c:pt>
              </c:numCache>
            </c:numRef>
          </c:val>
        </c:ser>
        <c:dLbls>
          <c:showLegendKey val="0"/>
          <c:showVal val="0"/>
          <c:showCatName val="0"/>
          <c:showSerName val="0"/>
          <c:showPercent val="0"/>
          <c:showBubbleSize val="0"/>
        </c:dLbls>
        <c:gapWidth val="32"/>
        <c:axId val="108797952"/>
        <c:axId val="116525888"/>
      </c:barChart>
      <c:catAx>
        <c:axId val="108797952"/>
        <c:scaling>
          <c:orientation val="minMax"/>
        </c:scaling>
        <c:delete val="0"/>
        <c:axPos val="b"/>
        <c:majorTickMark val="out"/>
        <c:minorTickMark val="none"/>
        <c:tickLblPos val="nextTo"/>
        <c:txPr>
          <a:bodyPr rot="-2700000"/>
          <a:lstStyle/>
          <a:p>
            <a:pPr>
              <a:defRPr sz="1400"/>
            </a:pPr>
            <a:endParaRPr lang="en-US"/>
          </a:p>
        </c:txPr>
        <c:crossAx val="116525888"/>
        <c:crosses val="autoZero"/>
        <c:auto val="1"/>
        <c:lblAlgn val="ctr"/>
        <c:lblOffset val="100"/>
        <c:noMultiLvlLbl val="0"/>
      </c:catAx>
      <c:valAx>
        <c:axId val="116525888"/>
        <c:scaling>
          <c:orientation val="minMax"/>
          <c:max val="40"/>
          <c:min val="0"/>
        </c:scaling>
        <c:delete val="0"/>
        <c:axPos val="l"/>
        <c:majorGridlines>
          <c:spPr>
            <a:ln>
              <a:solidFill>
                <a:schemeClr val="bg1">
                  <a:lumMod val="85000"/>
                </a:schemeClr>
              </a:solidFill>
            </a:ln>
          </c:spPr>
        </c:majorGridlines>
        <c:numFmt formatCode="General" sourceLinked="1"/>
        <c:majorTickMark val="out"/>
        <c:minorTickMark val="none"/>
        <c:tickLblPos val="nextTo"/>
        <c:crossAx val="108797952"/>
        <c:crosses val="autoZero"/>
        <c:crossBetween val="between"/>
      </c:valAx>
    </c:plotArea>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sz="1800" dirty="0" smtClean="0"/>
              <a:t>UIS and imputed estimates by method</a:t>
            </a:r>
            <a:endParaRPr lang="en-US" sz="1800" dirty="0"/>
          </a:p>
        </c:rich>
      </c:tx>
      <c:layout/>
      <c:overlay val="0"/>
    </c:title>
    <c:autoTitleDeleted val="0"/>
    <c:plotArea>
      <c:layout/>
      <c:barChart>
        <c:barDir val="col"/>
        <c:grouping val="clustered"/>
        <c:varyColors val="0"/>
        <c:ser>
          <c:idx val="0"/>
          <c:order val="0"/>
          <c:invertIfNegative val="0"/>
          <c:dPt>
            <c:idx val="0"/>
            <c:invertIfNegative val="0"/>
            <c:bubble3D val="0"/>
            <c:spPr>
              <a:solidFill>
                <a:schemeClr val="bg1">
                  <a:lumMod val="50000"/>
                </a:schemeClr>
              </a:solidFill>
            </c:spPr>
          </c:dPt>
          <c:dPt>
            <c:idx val="13"/>
            <c:invertIfNegative val="0"/>
            <c:bubble3D val="0"/>
            <c:spPr>
              <a:solidFill>
                <a:schemeClr val="accent2"/>
              </a:solidFill>
            </c:spPr>
          </c:dPt>
          <c:dPt>
            <c:idx val="14"/>
            <c:invertIfNegative val="0"/>
            <c:bubble3D val="0"/>
            <c:spPr>
              <a:solidFill>
                <a:schemeClr val="accent2"/>
              </a:solidFill>
            </c:spPr>
          </c:dPt>
          <c:dLbls>
            <c:dLbl>
              <c:idx val="5"/>
              <c:layout>
                <c:manualLayout>
                  <c:x val="0"/>
                  <c:y val="-1.6941971479858545E-2"/>
                </c:manualLayout>
              </c:layout>
              <c:showLegendKey val="0"/>
              <c:showVal val="1"/>
              <c:showCatName val="0"/>
              <c:showSerName val="0"/>
              <c:showPercent val="0"/>
              <c:showBubbleSize val="0"/>
            </c:dLbl>
            <c:dLbl>
              <c:idx val="7"/>
              <c:layout>
                <c:manualLayout>
                  <c:x val="-5.5671537926235215E-3"/>
                  <c:y val="-1.6941971479858545E-2"/>
                </c:manualLayout>
              </c:layout>
              <c:tx>
                <c:rich>
                  <a:bodyPr/>
                  <a:lstStyle/>
                  <a:p>
                    <a:r>
                      <a:rPr lang="en-US" dirty="0" smtClean="0"/>
                      <a:t>32.8</a:t>
                    </a:r>
                    <a:endParaRPr lang="en-US" dirty="0"/>
                  </a:p>
                </c:rich>
              </c:tx>
              <c:showLegendKey val="0"/>
              <c:showVal val="1"/>
              <c:showCatName val="0"/>
              <c:showSerName val="0"/>
              <c:showPercent val="0"/>
              <c:showBubbleSize val="0"/>
            </c:dLbl>
            <c:dLbl>
              <c:idx val="8"/>
              <c:layout/>
              <c:tx>
                <c:rich>
                  <a:bodyPr/>
                  <a:lstStyle/>
                  <a:p>
                    <a:r>
                      <a:rPr lang="en-US" dirty="0" smtClean="0"/>
                      <a:t>32.8</a:t>
                    </a:r>
                    <a:endParaRPr lang="en-US" dirty="0"/>
                  </a:p>
                </c:rich>
              </c:tx>
              <c:showLegendKey val="0"/>
              <c:showVal val="1"/>
              <c:showCatName val="0"/>
              <c:showSerName val="0"/>
              <c:showPercent val="0"/>
              <c:showBubbleSize val="0"/>
            </c:dLbl>
            <c:dLbl>
              <c:idx val="10"/>
              <c:layout>
                <c:manualLayout>
                  <c:x val="0"/>
                  <c:y val="-3.0495548663745323E-2"/>
                </c:manualLayout>
              </c:layout>
              <c:showLegendKey val="0"/>
              <c:showVal val="1"/>
              <c:showCatName val="0"/>
              <c:showSerName val="0"/>
              <c:showPercent val="0"/>
              <c:showBubbleSize val="0"/>
            </c:dLbl>
            <c:dLbl>
              <c:idx val="13"/>
              <c:layout/>
              <c:tx>
                <c:rich>
                  <a:bodyPr/>
                  <a:lstStyle/>
                  <a:p>
                    <a:r>
                      <a:rPr lang="en-US" smtClean="0"/>
                      <a:t>26.4</a:t>
                    </a:r>
                    <a:endParaRPr lang="en-US"/>
                  </a:p>
                </c:rich>
              </c:tx>
              <c:showLegendKey val="0"/>
              <c:showVal val="1"/>
              <c:showCatName val="0"/>
              <c:showSerName val="0"/>
              <c:showPercent val="0"/>
              <c:showBubbleSize val="0"/>
            </c:dLbl>
            <c:txPr>
              <a:bodyPr/>
              <a:lstStyle/>
              <a:p>
                <a:pPr>
                  <a:defRPr sz="1800" b="1"/>
                </a:pPr>
                <a:endParaRPr lang="en-US"/>
              </a:p>
            </c:txPr>
            <c:showLegendKey val="0"/>
            <c:showVal val="1"/>
            <c:showCatName val="0"/>
            <c:showSerName val="0"/>
            <c:showPercent val="0"/>
            <c:showBubbleSize val="0"/>
            <c:showLeaderLines val="0"/>
          </c:dLbls>
          <c:cat>
            <c:strRef>
              <c:f>Sheet1!$G$42:$G$56</c:f>
              <c:strCache>
                <c:ptCount val="15"/>
                <c:pt idx="0">
                  <c:v>UIS</c:v>
                </c:pt>
                <c:pt idx="2">
                  <c:v>LOCF</c:v>
                </c:pt>
                <c:pt idx="4">
                  <c:v>GMI GDP</c:v>
                </c:pt>
                <c:pt idx="5">
                  <c:v>GMI region</c:v>
                </c:pt>
                <c:pt idx="7">
                  <c:v>Slope, LOCF, GMI GDP</c:v>
                </c:pt>
                <c:pt idx="8">
                  <c:v>Slope, LOCF, GMI region</c:v>
                </c:pt>
                <c:pt idx="10">
                  <c:v>Regression and GMI region</c:v>
                </c:pt>
                <c:pt idx="11">
                  <c:v>Regression, LOCF</c:v>
                </c:pt>
                <c:pt idx="13">
                  <c:v>Regression and GMI GDP, pop wt</c:v>
                </c:pt>
                <c:pt idx="14">
                  <c:v>Regression and GMI region, pop wt</c:v>
                </c:pt>
              </c:strCache>
            </c:strRef>
          </c:cat>
          <c:val>
            <c:numRef>
              <c:f>Sheet1!$H$42:$H$56</c:f>
              <c:numCache>
                <c:formatCode>General</c:formatCode>
                <c:ptCount val="15"/>
                <c:pt idx="0">
                  <c:v>29.8</c:v>
                </c:pt>
                <c:pt idx="2">
                  <c:v>34.9</c:v>
                </c:pt>
                <c:pt idx="4">
                  <c:v>30.9</c:v>
                </c:pt>
                <c:pt idx="5">
                  <c:v>33.5</c:v>
                </c:pt>
                <c:pt idx="7">
                  <c:v>32.4</c:v>
                </c:pt>
                <c:pt idx="8">
                  <c:v>30.9</c:v>
                </c:pt>
                <c:pt idx="10">
                  <c:v>29.3</c:v>
                </c:pt>
                <c:pt idx="11">
                  <c:v>29.1</c:v>
                </c:pt>
                <c:pt idx="13">
                  <c:v>26</c:v>
                </c:pt>
                <c:pt idx="14">
                  <c:v>29.2</c:v>
                </c:pt>
              </c:numCache>
            </c:numRef>
          </c:val>
        </c:ser>
        <c:dLbls>
          <c:showLegendKey val="0"/>
          <c:showVal val="0"/>
          <c:showCatName val="0"/>
          <c:showSerName val="0"/>
          <c:showPercent val="0"/>
          <c:showBubbleSize val="0"/>
        </c:dLbls>
        <c:gapWidth val="32"/>
        <c:axId val="108720128"/>
        <c:axId val="116528192"/>
      </c:barChart>
      <c:catAx>
        <c:axId val="108720128"/>
        <c:scaling>
          <c:orientation val="minMax"/>
        </c:scaling>
        <c:delete val="0"/>
        <c:axPos val="b"/>
        <c:majorTickMark val="out"/>
        <c:minorTickMark val="none"/>
        <c:tickLblPos val="nextTo"/>
        <c:txPr>
          <a:bodyPr rot="-2700000"/>
          <a:lstStyle/>
          <a:p>
            <a:pPr>
              <a:defRPr sz="1400"/>
            </a:pPr>
            <a:endParaRPr lang="en-US"/>
          </a:p>
        </c:txPr>
        <c:crossAx val="116528192"/>
        <c:crosses val="autoZero"/>
        <c:auto val="1"/>
        <c:lblAlgn val="ctr"/>
        <c:lblOffset val="100"/>
        <c:noMultiLvlLbl val="0"/>
      </c:catAx>
      <c:valAx>
        <c:axId val="116528192"/>
        <c:scaling>
          <c:orientation val="minMax"/>
          <c:max val="40"/>
          <c:min val="0"/>
        </c:scaling>
        <c:delete val="0"/>
        <c:axPos val="l"/>
        <c:majorGridlines>
          <c:spPr>
            <a:ln>
              <a:solidFill>
                <a:schemeClr val="bg1">
                  <a:lumMod val="85000"/>
                </a:schemeClr>
              </a:solidFill>
            </a:ln>
          </c:spPr>
        </c:majorGridlines>
        <c:numFmt formatCode="General" sourceLinked="1"/>
        <c:majorTickMark val="out"/>
        <c:minorTickMark val="none"/>
        <c:tickLblPos val="nextTo"/>
        <c:crossAx val="108720128"/>
        <c:crosses val="autoZero"/>
        <c:crossBetween val="between"/>
      </c:valAx>
    </c:plotArea>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0925925925925923E-2"/>
          <c:y val="0.17301187267512355"/>
          <c:w val="0.89814814814814814"/>
          <c:h val="0.47537106162421999"/>
        </c:manualLayout>
      </c:layout>
      <c:barChart>
        <c:barDir val="col"/>
        <c:grouping val="clustered"/>
        <c:varyColors val="0"/>
        <c:ser>
          <c:idx val="0"/>
          <c:order val="0"/>
          <c:spPr>
            <a:solidFill>
              <a:schemeClr val="accent2"/>
            </a:solidFill>
          </c:spPr>
          <c:invertIfNegative val="0"/>
          <c:dLbls>
            <c:dLbl>
              <c:idx val="0"/>
              <c:layout>
                <c:manualLayout>
                  <c:x val="0.11740532577816851"/>
                  <c:y val="1.6221625965766817E-2"/>
                </c:manualLayout>
              </c:layout>
              <c:showLegendKey val="0"/>
              <c:showVal val="1"/>
              <c:showCatName val="0"/>
              <c:showSerName val="0"/>
              <c:showPercent val="0"/>
              <c:showBubbleSize val="0"/>
            </c:dLbl>
            <c:dLbl>
              <c:idx val="1"/>
              <c:layout>
                <c:manualLayout>
                  <c:x val="0.11793163955121096"/>
                  <c:y val="1.750970273630539E-2"/>
                </c:manualLayout>
              </c:layout>
              <c:showLegendKey val="0"/>
              <c:showVal val="1"/>
              <c:showCatName val="0"/>
              <c:showSerName val="0"/>
              <c:showPercent val="0"/>
              <c:showBubbleSize val="0"/>
            </c:dLbl>
            <c:txPr>
              <a:bodyPr/>
              <a:lstStyle/>
              <a:p>
                <a:pPr>
                  <a:defRPr sz="1500" b="1"/>
                </a:pPr>
                <a:endParaRPr lang="en-US"/>
              </a:p>
            </c:txPr>
            <c:showLegendKey val="0"/>
            <c:showVal val="1"/>
            <c:showCatName val="0"/>
            <c:showSerName val="0"/>
            <c:showPercent val="0"/>
            <c:showBubbleSize val="0"/>
            <c:showLeaderLines val="0"/>
          </c:dLbls>
          <c:errBars>
            <c:errBarType val="both"/>
            <c:errValType val="stdErr"/>
            <c:noEndCap val="0"/>
          </c:errBars>
          <c:cat>
            <c:strRef>
              <c:f>Sheet1!$H$8:$H$9</c:f>
              <c:strCache>
                <c:ptCount val="2"/>
                <c:pt idx="0">
                  <c:v>Method 1</c:v>
                </c:pt>
                <c:pt idx="1">
                  <c:v>Method 2</c:v>
                </c:pt>
              </c:strCache>
            </c:strRef>
          </c:cat>
          <c:val>
            <c:numRef>
              <c:f>Sheet1!$I$8:$I$9</c:f>
              <c:numCache>
                <c:formatCode>General</c:formatCode>
                <c:ptCount val="2"/>
                <c:pt idx="0">
                  <c:v>36.4</c:v>
                </c:pt>
                <c:pt idx="1">
                  <c:v>30.9</c:v>
                </c:pt>
              </c:numCache>
            </c:numRef>
          </c:val>
        </c:ser>
        <c:dLbls>
          <c:showLegendKey val="0"/>
          <c:showVal val="0"/>
          <c:showCatName val="0"/>
          <c:showSerName val="0"/>
          <c:showPercent val="0"/>
          <c:showBubbleSize val="0"/>
        </c:dLbls>
        <c:gapWidth val="150"/>
        <c:axId val="108721664"/>
        <c:axId val="116530496"/>
      </c:barChart>
      <c:catAx>
        <c:axId val="108721664"/>
        <c:scaling>
          <c:orientation val="minMax"/>
        </c:scaling>
        <c:delete val="0"/>
        <c:axPos val="b"/>
        <c:majorTickMark val="out"/>
        <c:minorTickMark val="none"/>
        <c:tickLblPos val="nextTo"/>
        <c:txPr>
          <a:bodyPr rot="-2700000"/>
          <a:lstStyle/>
          <a:p>
            <a:pPr>
              <a:defRPr sz="1400"/>
            </a:pPr>
            <a:endParaRPr lang="en-US"/>
          </a:p>
        </c:txPr>
        <c:crossAx val="116530496"/>
        <c:crosses val="autoZero"/>
        <c:auto val="1"/>
        <c:lblAlgn val="ctr"/>
        <c:lblOffset val="100"/>
        <c:noMultiLvlLbl val="0"/>
      </c:catAx>
      <c:valAx>
        <c:axId val="116530496"/>
        <c:scaling>
          <c:orientation val="minMax"/>
          <c:max val="40"/>
          <c:min val="0"/>
        </c:scaling>
        <c:delete val="1"/>
        <c:axPos val="l"/>
        <c:majorGridlines>
          <c:spPr>
            <a:ln>
              <a:solidFill>
                <a:schemeClr val="bg1">
                  <a:lumMod val="85000"/>
                </a:schemeClr>
              </a:solidFill>
            </a:ln>
          </c:spPr>
        </c:majorGridlines>
        <c:numFmt formatCode="General" sourceLinked="1"/>
        <c:majorTickMark val="out"/>
        <c:minorTickMark val="none"/>
        <c:tickLblPos val="nextTo"/>
        <c:crossAx val="108721664"/>
        <c:crosses val="autoZero"/>
        <c:crossBetween val="between"/>
      </c:valAx>
    </c:plotArea>
    <c:plotVisOnly val="1"/>
    <c:dispBlanksAs val="gap"/>
    <c:showDLblsOverMax val="0"/>
  </c:chart>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sz="1800" dirty="0" smtClean="0"/>
              <a:t>UIS and imputed estimates by method</a:t>
            </a:r>
            <a:endParaRPr lang="en-US" sz="1800" dirty="0"/>
          </a:p>
        </c:rich>
      </c:tx>
      <c:layout/>
      <c:overlay val="0"/>
    </c:title>
    <c:autoTitleDeleted val="0"/>
    <c:plotArea>
      <c:layout/>
      <c:barChart>
        <c:barDir val="col"/>
        <c:grouping val="clustered"/>
        <c:varyColors val="0"/>
        <c:ser>
          <c:idx val="0"/>
          <c:order val="0"/>
          <c:invertIfNegative val="0"/>
          <c:dPt>
            <c:idx val="0"/>
            <c:invertIfNegative val="0"/>
            <c:bubble3D val="0"/>
            <c:spPr>
              <a:solidFill>
                <a:schemeClr val="bg1">
                  <a:lumMod val="50000"/>
                </a:schemeClr>
              </a:solidFill>
            </c:spPr>
          </c:dPt>
          <c:dPt>
            <c:idx val="13"/>
            <c:invertIfNegative val="0"/>
            <c:bubble3D val="0"/>
            <c:spPr>
              <a:solidFill>
                <a:schemeClr val="accent1"/>
              </a:solidFill>
            </c:spPr>
          </c:dPt>
          <c:dPt>
            <c:idx val="14"/>
            <c:invertIfNegative val="0"/>
            <c:bubble3D val="0"/>
            <c:spPr>
              <a:solidFill>
                <a:schemeClr val="accent1"/>
              </a:solidFill>
            </c:spPr>
          </c:dPt>
          <c:dLbls>
            <c:dLbl>
              <c:idx val="5"/>
              <c:layout>
                <c:manualLayout>
                  <c:x val="0"/>
                  <c:y val="-1.6941971479858545E-2"/>
                </c:manualLayout>
              </c:layout>
              <c:showLegendKey val="0"/>
              <c:showVal val="1"/>
              <c:showCatName val="0"/>
              <c:showSerName val="0"/>
              <c:showPercent val="0"/>
              <c:showBubbleSize val="0"/>
            </c:dLbl>
            <c:dLbl>
              <c:idx val="7"/>
              <c:layout>
                <c:manualLayout>
                  <c:x val="-5.5671537926235215E-3"/>
                  <c:y val="-1.6941971479858545E-2"/>
                </c:manualLayout>
              </c:layout>
              <c:tx>
                <c:rich>
                  <a:bodyPr/>
                  <a:lstStyle/>
                  <a:p>
                    <a:r>
                      <a:rPr lang="en-US" dirty="0" smtClean="0"/>
                      <a:t>32.8</a:t>
                    </a:r>
                    <a:endParaRPr lang="en-US" dirty="0"/>
                  </a:p>
                </c:rich>
              </c:tx>
              <c:showLegendKey val="0"/>
              <c:showVal val="1"/>
              <c:showCatName val="0"/>
              <c:showSerName val="0"/>
              <c:showPercent val="0"/>
              <c:showBubbleSize val="0"/>
            </c:dLbl>
            <c:dLbl>
              <c:idx val="8"/>
              <c:layout/>
              <c:tx>
                <c:rich>
                  <a:bodyPr/>
                  <a:lstStyle/>
                  <a:p>
                    <a:r>
                      <a:rPr lang="en-US" smtClean="0"/>
                      <a:t>31.8</a:t>
                    </a:r>
                    <a:endParaRPr lang="en-US"/>
                  </a:p>
                </c:rich>
              </c:tx>
              <c:showLegendKey val="0"/>
              <c:showVal val="1"/>
              <c:showCatName val="0"/>
              <c:showSerName val="0"/>
              <c:showPercent val="0"/>
              <c:showBubbleSize val="0"/>
            </c:dLbl>
            <c:dLbl>
              <c:idx val="10"/>
              <c:layout>
                <c:manualLayout>
                  <c:x val="0"/>
                  <c:y val="-3.0495548663745323E-2"/>
                </c:manualLayout>
              </c:layout>
              <c:showLegendKey val="0"/>
              <c:showVal val="1"/>
              <c:showCatName val="0"/>
              <c:showSerName val="0"/>
              <c:showPercent val="0"/>
              <c:showBubbleSize val="0"/>
            </c:dLbl>
            <c:dLbl>
              <c:idx val="13"/>
              <c:layout/>
              <c:tx>
                <c:rich>
                  <a:bodyPr/>
                  <a:lstStyle/>
                  <a:p>
                    <a:r>
                      <a:rPr lang="en-US" smtClean="0"/>
                      <a:t>26.4</a:t>
                    </a:r>
                    <a:endParaRPr lang="en-US"/>
                  </a:p>
                </c:rich>
              </c:tx>
              <c:showLegendKey val="0"/>
              <c:showVal val="1"/>
              <c:showCatName val="0"/>
              <c:showSerName val="0"/>
              <c:showPercent val="0"/>
              <c:showBubbleSize val="0"/>
            </c:dLbl>
            <c:txPr>
              <a:bodyPr/>
              <a:lstStyle/>
              <a:p>
                <a:pPr>
                  <a:defRPr sz="1600" b="1"/>
                </a:pPr>
                <a:endParaRPr lang="en-US"/>
              </a:p>
            </c:txPr>
            <c:showLegendKey val="0"/>
            <c:showVal val="1"/>
            <c:showCatName val="0"/>
            <c:showSerName val="0"/>
            <c:showPercent val="0"/>
            <c:showBubbleSize val="0"/>
            <c:showLeaderLines val="0"/>
          </c:dLbls>
          <c:cat>
            <c:strRef>
              <c:f>Sheet1!$G$42:$G$56</c:f>
              <c:strCache>
                <c:ptCount val="15"/>
                <c:pt idx="0">
                  <c:v>UIS</c:v>
                </c:pt>
                <c:pt idx="2">
                  <c:v>LOCF</c:v>
                </c:pt>
                <c:pt idx="4">
                  <c:v>GMI GDP</c:v>
                </c:pt>
                <c:pt idx="5">
                  <c:v>GMI region</c:v>
                </c:pt>
                <c:pt idx="7">
                  <c:v>Slope, LOCF, GMI GDP</c:v>
                </c:pt>
                <c:pt idx="8">
                  <c:v>Slope, LOCF, GMI region</c:v>
                </c:pt>
                <c:pt idx="10">
                  <c:v>Regression and GMI region</c:v>
                </c:pt>
                <c:pt idx="11">
                  <c:v>Regression, LOCF</c:v>
                </c:pt>
                <c:pt idx="13">
                  <c:v>Regression and GMI GDP, pop wt</c:v>
                </c:pt>
                <c:pt idx="14">
                  <c:v>Regression and GMI region, pop wt</c:v>
                </c:pt>
              </c:strCache>
            </c:strRef>
          </c:cat>
          <c:val>
            <c:numRef>
              <c:f>Sheet1!$H$42:$H$56</c:f>
              <c:numCache>
                <c:formatCode>General</c:formatCode>
                <c:ptCount val="15"/>
                <c:pt idx="0">
                  <c:v>29.8</c:v>
                </c:pt>
                <c:pt idx="2">
                  <c:v>34.9</c:v>
                </c:pt>
                <c:pt idx="4">
                  <c:v>30.9</c:v>
                </c:pt>
                <c:pt idx="5">
                  <c:v>33.5</c:v>
                </c:pt>
                <c:pt idx="7">
                  <c:v>32.4</c:v>
                </c:pt>
                <c:pt idx="8">
                  <c:v>30.9</c:v>
                </c:pt>
                <c:pt idx="10">
                  <c:v>29.3</c:v>
                </c:pt>
                <c:pt idx="11">
                  <c:v>29.1</c:v>
                </c:pt>
                <c:pt idx="13">
                  <c:v>26</c:v>
                </c:pt>
                <c:pt idx="14">
                  <c:v>29.2</c:v>
                </c:pt>
              </c:numCache>
            </c:numRef>
          </c:val>
        </c:ser>
        <c:dLbls>
          <c:showLegendKey val="0"/>
          <c:showVal val="0"/>
          <c:showCatName val="0"/>
          <c:showSerName val="0"/>
          <c:showPercent val="0"/>
          <c:showBubbleSize val="0"/>
        </c:dLbls>
        <c:gapWidth val="32"/>
        <c:axId val="108722176"/>
        <c:axId val="80659584"/>
      </c:barChart>
      <c:catAx>
        <c:axId val="108722176"/>
        <c:scaling>
          <c:orientation val="minMax"/>
        </c:scaling>
        <c:delete val="0"/>
        <c:axPos val="b"/>
        <c:majorTickMark val="out"/>
        <c:minorTickMark val="none"/>
        <c:tickLblPos val="nextTo"/>
        <c:txPr>
          <a:bodyPr rot="-2700000"/>
          <a:lstStyle/>
          <a:p>
            <a:pPr>
              <a:defRPr sz="1400"/>
            </a:pPr>
            <a:endParaRPr lang="en-US"/>
          </a:p>
        </c:txPr>
        <c:crossAx val="80659584"/>
        <c:crosses val="autoZero"/>
        <c:auto val="1"/>
        <c:lblAlgn val="ctr"/>
        <c:lblOffset val="100"/>
        <c:noMultiLvlLbl val="0"/>
      </c:catAx>
      <c:valAx>
        <c:axId val="80659584"/>
        <c:scaling>
          <c:orientation val="minMax"/>
          <c:max val="40"/>
          <c:min val="0"/>
        </c:scaling>
        <c:delete val="0"/>
        <c:axPos val="l"/>
        <c:majorGridlines>
          <c:spPr>
            <a:ln>
              <a:solidFill>
                <a:schemeClr val="bg1">
                  <a:lumMod val="85000"/>
                </a:schemeClr>
              </a:solidFill>
            </a:ln>
          </c:spPr>
        </c:majorGridlines>
        <c:numFmt formatCode="General" sourceLinked="1"/>
        <c:majorTickMark val="out"/>
        <c:minorTickMark val="none"/>
        <c:tickLblPos val="nextTo"/>
        <c:crossAx val="108722176"/>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manualLayout>
          <c:layoutTarget val="inner"/>
          <c:xMode val="edge"/>
          <c:yMode val="edge"/>
          <c:x val="9.3550962379702535E-2"/>
          <c:y val="0.16907407407407407"/>
          <c:w val="0.87386964129483813"/>
          <c:h val="0.66668234179060948"/>
        </c:manualLayout>
      </c:layout>
      <c:lineChart>
        <c:grouping val="standard"/>
        <c:varyColors val="0"/>
        <c:ser>
          <c:idx val="0"/>
          <c:order val="0"/>
          <c:tx>
            <c:strRef>
              <c:f>Sheet1!$C$24</c:f>
              <c:strCache>
                <c:ptCount val="1"/>
                <c:pt idx="0">
                  <c:v>Swaziland</c:v>
                </c:pt>
              </c:strCache>
            </c:strRef>
          </c:tx>
          <c:cat>
            <c:numRef>
              <c:f>Sheet1!$D$3:$P$3</c:f>
              <c:numCache>
                <c:formatCode>General</c:formatCode>
                <c:ptCount val="13"/>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numCache>
            </c:numRef>
          </c:cat>
          <c:val>
            <c:numRef>
              <c:f>Sheet1!$D$24:$P$24</c:f>
              <c:numCache>
                <c:formatCode>General</c:formatCode>
                <c:ptCount val="13"/>
                <c:pt idx="0">
                  <c:v>29.14217</c:v>
                </c:pt>
                <c:pt idx="1">
                  <c:v>27.659369999999999</c:v>
                </c:pt>
                <c:pt idx="2">
                  <c:v>27.217559999999999</c:v>
                </c:pt>
                <c:pt idx="3">
                  <c:v>27.335979999999999</c:v>
                </c:pt>
                <c:pt idx="4">
                  <c:v>27.13233</c:v>
                </c:pt>
                <c:pt idx="5">
                  <c:v>24.537970000000001</c:v>
                </c:pt>
                <c:pt idx="6">
                  <c:v>23.51192</c:v>
                </c:pt>
                <c:pt idx="7">
                  <c:v>17.775649999999999</c:v>
                </c:pt>
                <c:pt idx="8">
                  <c:v>15.13016</c:v>
                </c:pt>
              </c:numCache>
            </c:numRef>
          </c:val>
          <c:smooth val="0"/>
        </c:ser>
        <c:dLbls>
          <c:showLegendKey val="0"/>
          <c:showVal val="0"/>
          <c:showCatName val="0"/>
          <c:showSerName val="0"/>
          <c:showPercent val="0"/>
          <c:showBubbleSize val="0"/>
        </c:dLbls>
        <c:marker val="1"/>
        <c:smooth val="0"/>
        <c:axId val="108480512"/>
        <c:axId val="107766912"/>
      </c:lineChart>
      <c:catAx>
        <c:axId val="108480512"/>
        <c:scaling>
          <c:orientation val="minMax"/>
        </c:scaling>
        <c:delete val="0"/>
        <c:axPos val="b"/>
        <c:numFmt formatCode="General" sourceLinked="1"/>
        <c:majorTickMark val="out"/>
        <c:minorTickMark val="none"/>
        <c:tickLblPos val="nextTo"/>
        <c:txPr>
          <a:bodyPr/>
          <a:lstStyle/>
          <a:p>
            <a:pPr>
              <a:defRPr sz="1400"/>
            </a:pPr>
            <a:endParaRPr lang="en-US"/>
          </a:p>
        </c:txPr>
        <c:crossAx val="107766912"/>
        <c:crosses val="autoZero"/>
        <c:auto val="1"/>
        <c:lblAlgn val="ctr"/>
        <c:lblOffset val="100"/>
        <c:tickLblSkip val="2"/>
        <c:noMultiLvlLbl val="0"/>
      </c:catAx>
      <c:valAx>
        <c:axId val="107766912"/>
        <c:scaling>
          <c:orientation val="minMax"/>
        </c:scaling>
        <c:delete val="0"/>
        <c:axPos val="l"/>
        <c:majorGridlines/>
        <c:numFmt formatCode="General" sourceLinked="1"/>
        <c:majorTickMark val="out"/>
        <c:minorTickMark val="none"/>
        <c:tickLblPos val="nextTo"/>
        <c:txPr>
          <a:bodyPr/>
          <a:lstStyle/>
          <a:p>
            <a:pPr>
              <a:defRPr sz="1400"/>
            </a:pPr>
            <a:endParaRPr lang="en-US"/>
          </a:p>
        </c:txPr>
        <c:crossAx val="108480512"/>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lineChart>
        <c:grouping val="standard"/>
        <c:varyColors val="0"/>
        <c:ser>
          <c:idx val="0"/>
          <c:order val="0"/>
          <c:tx>
            <c:strRef>
              <c:f>Sheet1!$C$17</c:f>
              <c:strCache>
                <c:ptCount val="1"/>
                <c:pt idx="0">
                  <c:v>Namibia</c:v>
                </c:pt>
              </c:strCache>
            </c:strRef>
          </c:tx>
          <c:cat>
            <c:numRef>
              <c:f>Sheet1!$D$3:$P$3</c:f>
              <c:numCache>
                <c:formatCode>General</c:formatCode>
                <c:ptCount val="13"/>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numCache>
            </c:numRef>
          </c:cat>
          <c:val>
            <c:numRef>
              <c:f>Sheet1!$D$17:$P$17</c:f>
              <c:numCache>
                <c:formatCode>General</c:formatCode>
                <c:ptCount val="13"/>
                <c:pt idx="0">
                  <c:v>12.27122</c:v>
                </c:pt>
                <c:pt idx="1">
                  <c:v>10.76214</c:v>
                </c:pt>
                <c:pt idx="2">
                  <c:v>10.02947</c:v>
                </c:pt>
                <c:pt idx="3">
                  <c:v>8.7352500000000006</c:v>
                </c:pt>
                <c:pt idx="4">
                  <c:v>8.9833300000000005</c:v>
                </c:pt>
                <c:pt idx="5">
                  <c:v>11.533989999999999</c:v>
                </c:pt>
                <c:pt idx="6">
                  <c:v>11.732849999999999</c:v>
                </c:pt>
                <c:pt idx="7">
                  <c:v>13.14494</c:v>
                </c:pt>
                <c:pt idx="8">
                  <c:v>12.006360000000001</c:v>
                </c:pt>
                <c:pt idx="9">
                  <c:v>12.86524</c:v>
                </c:pt>
                <c:pt idx="10">
                  <c:v>13.138</c:v>
                </c:pt>
                <c:pt idx="11">
                  <c:v>13.374280000000001</c:v>
                </c:pt>
              </c:numCache>
            </c:numRef>
          </c:val>
          <c:smooth val="0"/>
        </c:ser>
        <c:dLbls>
          <c:showLegendKey val="0"/>
          <c:showVal val="0"/>
          <c:showCatName val="0"/>
          <c:showSerName val="0"/>
          <c:showPercent val="0"/>
          <c:showBubbleSize val="0"/>
        </c:dLbls>
        <c:marker val="1"/>
        <c:smooth val="0"/>
        <c:axId val="108481536"/>
        <c:axId val="107768640"/>
      </c:lineChart>
      <c:catAx>
        <c:axId val="108481536"/>
        <c:scaling>
          <c:orientation val="minMax"/>
        </c:scaling>
        <c:delete val="0"/>
        <c:axPos val="b"/>
        <c:numFmt formatCode="General" sourceLinked="1"/>
        <c:majorTickMark val="out"/>
        <c:minorTickMark val="none"/>
        <c:tickLblPos val="nextTo"/>
        <c:txPr>
          <a:bodyPr/>
          <a:lstStyle/>
          <a:p>
            <a:pPr>
              <a:defRPr sz="1400"/>
            </a:pPr>
            <a:endParaRPr lang="en-US"/>
          </a:p>
        </c:txPr>
        <c:crossAx val="107768640"/>
        <c:crosses val="autoZero"/>
        <c:auto val="1"/>
        <c:lblAlgn val="ctr"/>
        <c:lblOffset val="100"/>
        <c:tickLblSkip val="2"/>
        <c:noMultiLvlLbl val="0"/>
      </c:catAx>
      <c:valAx>
        <c:axId val="107768640"/>
        <c:scaling>
          <c:orientation val="minMax"/>
        </c:scaling>
        <c:delete val="0"/>
        <c:axPos val="l"/>
        <c:majorGridlines/>
        <c:numFmt formatCode="General" sourceLinked="1"/>
        <c:majorTickMark val="out"/>
        <c:minorTickMark val="none"/>
        <c:tickLblPos val="nextTo"/>
        <c:txPr>
          <a:bodyPr/>
          <a:lstStyle/>
          <a:p>
            <a:pPr>
              <a:defRPr sz="1400"/>
            </a:pPr>
            <a:endParaRPr lang="en-US"/>
          </a:p>
        </c:txPr>
        <c:crossAx val="108481536"/>
        <c:crosses val="autoZero"/>
        <c:crossBetween val="between"/>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solidFill>
                  <a:schemeClr val="tx2"/>
                </a:solidFill>
              </a:defRPr>
            </a:pPr>
            <a:r>
              <a:rPr lang="en-US">
                <a:solidFill>
                  <a:schemeClr val="tx2"/>
                </a:solidFill>
              </a:rPr>
              <a:t>UIS and imputed estimate by method</a:t>
            </a:r>
          </a:p>
        </c:rich>
      </c:tx>
      <c:layout/>
      <c:overlay val="0"/>
    </c:title>
    <c:autoTitleDeleted val="0"/>
    <c:plotArea>
      <c:layout/>
      <c:barChart>
        <c:barDir val="col"/>
        <c:grouping val="clustered"/>
        <c:varyColors val="0"/>
        <c:ser>
          <c:idx val="0"/>
          <c:order val="0"/>
          <c:invertIfNegative val="0"/>
          <c:dPt>
            <c:idx val="0"/>
            <c:invertIfNegative val="0"/>
            <c:bubble3D val="0"/>
            <c:spPr>
              <a:solidFill>
                <a:schemeClr val="bg1">
                  <a:lumMod val="50000"/>
                </a:schemeClr>
              </a:solidFill>
            </c:spPr>
          </c:dPt>
          <c:dPt>
            <c:idx val="2"/>
            <c:invertIfNegative val="0"/>
            <c:bubble3D val="0"/>
            <c:spPr>
              <a:solidFill>
                <a:schemeClr val="accent2"/>
              </a:solidFill>
            </c:spPr>
          </c:dPt>
          <c:dLbls>
            <c:txPr>
              <a:bodyPr/>
              <a:lstStyle/>
              <a:p>
                <a:pPr>
                  <a:defRPr b="1"/>
                </a:pPr>
                <a:endParaRPr lang="en-US"/>
              </a:p>
            </c:txPr>
            <c:showLegendKey val="0"/>
            <c:showVal val="1"/>
            <c:showCatName val="0"/>
            <c:showSerName val="0"/>
            <c:showPercent val="0"/>
            <c:showBubbleSize val="0"/>
            <c:showLeaderLines val="0"/>
          </c:dLbls>
          <c:cat>
            <c:strRef>
              <c:f>Sheet1!$G$42:$G$44</c:f>
              <c:strCache>
                <c:ptCount val="3"/>
                <c:pt idx="0">
                  <c:v>UIS</c:v>
                </c:pt>
                <c:pt idx="2">
                  <c:v>LOCF</c:v>
                </c:pt>
              </c:strCache>
            </c:strRef>
          </c:cat>
          <c:val>
            <c:numRef>
              <c:f>Sheet1!$H$42:$H$44</c:f>
              <c:numCache>
                <c:formatCode>General</c:formatCode>
                <c:ptCount val="3"/>
                <c:pt idx="0">
                  <c:v>29.8</c:v>
                </c:pt>
                <c:pt idx="2">
                  <c:v>34.9</c:v>
                </c:pt>
              </c:numCache>
            </c:numRef>
          </c:val>
        </c:ser>
        <c:dLbls>
          <c:showLegendKey val="0"/>
          <c:showVal val="0"/>
          <c:showCatName val="0"/>
          <c:showSerName val="0"/>
          <c:showPercent val="0"/>
          <c:showBubbleSize val="0"/>
        </c:dLbls>
        <c:gapWidth val="150"/>
        <c:axId val="115208192"/>
        <c:axId val="107770944"/>
      </c:barChart>
      <c:catAx>
        <c:axId val="115208192"/>
        <c:scaling>
          <c:orientation val="minMax"/>
        </c:scaling>
        <c:delete val="0"/>
        <c:axPos val="b"/>
        <c:majorTickMark val="out"/>
        <c:minorTickMark val="none"/>
        <c:tickLblPos val="nextTo"/>
        <c:crossAx val="107770944"/>
        <c:crosses val="autoZero"/>
        <c:auto val="1"/>
        <c:lblAlgn val="ctr"/>
        <c:lblOffset val="100"/>
        <c:noMultiLvlLbl val="0"/>
      </c:catAx>
      <c:valAx>
        <c:axId val="107770944"/>
        <c:scaling>
          <c:orientation val="minMax"/>
          <c:max val="40"/>
          <c:min val="0"/>
        </c:scaling>
        <c:delete val="0"/>
        <c:axPos val="l"/>
        <c:majorGridlines>
          <c:spPr>
            <a:ln>
              <a:solidFill>
                <a:schemeClr val="bg1">
                  <a:lumMod val="85000"/>
                </a:schemeClr>
              </a:solidFill>
            </a:ln>
          </c:spPr>
        </c:majorGridlines>
        <c:title>
          <c:tx>
            <c:rich>
              <a:bodyPr rot="-5400000" vert="horz"/>
              <a:lstStyle/>
              <a:p>
                <a:pPr>
                  <a:defRPr/>
                </a:pPr>
                <a:r>
                  <a:rPr lang="en-US" dirty="0" smtClean="0"/>
                  <a:t>millions</a:t>
                </a:r>
                <a:endParaRPr lang="en-US" dirty="0"/>
              </a:p>
            </c:rich>
          </c:tx>
          <c:layout/>
          <c:overlay val="0"/>
        </c:title>
        <c:numFmt formatCode="General" sourceLinked="1"/>
        <c:majorTickMark val="out"/>
        <c:minorTickMark val="none"/>
        <c:tickLblPos val="nextTo"/>
        <c:crossAx val="115208192"/>
        <c:crosses val="autoZero"/>
        <c:crossBetween val="between"/>
      </c:valAx>
    </c:plotArea>
    <c:plotVisOnly val="1"/>
    <c:dispBlanksAs val="gap"/>
    <c:showDLblsOverMax val="0"/>
  </c:chart>
  <c:txPr>
    <a:bodyPr/>
    <a:lstStyle/>
    <a:p>
      <a:pPr>
        <a:defRPr sz="20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East Africa most </a:t>
            </a:r>
            <a:r>
              <a:rPr lang="en-US" dirty="0"/>
              <a:t>recent observed </a:t>
            </a:r>
            <a:r>
              <a:rPr lang="en-US" dirty="0" smtClean="0"/>
              <a:t>values (rates)</a:t>
            </a:r>
            <a:endParaRPr lang="en-US" dirty="0"/>
          </a:p>
        </c:rich>
      </c:tx>
      <c:layout/>
      <c:overlay val="0"/>
    </c:title>
    <c:autoTitleDeleted val="0"/>
    <c:plotArea>
      <c:layout/>
      <c:barChart>
        <c:barDir val="col"/>
        <c:grouping val="clustered"/>
        <c:varyColors val="0"/>
        <c:ser>
          <c:idx val="0"/>
          <c:order val="0"/>
          <c:invertIfNegative val="0"/>
          <c:dLbls>
            <c:showLegendKey val="0"/>
            <c:showVal val="1"/>
            <c:showCatName val="0"/>
            <c:showSerName val="0"/>
            <c:showPercent val="0"/>
            <c:showBubbleSize val="0"/>
            <c:showLeaderLines val="0"/>
          </c:dLbls>
          <c:cat>
            <c:strRef>
              <c:f>Sheet1!$H$4:$H$8</c:f>
              <c:strCache>
                <c:ptCount val="5"/>
                <c:pt idx="0">
                  <c:v>Kenya        </c:v>
                </c:pt>
                <c:pt idx="1">
                  <c:v>Rwanda          </c:v>
                </c:pt>
                <c:pt idx="2">
                  <c:v>Burundi         </c:v>
                </c:pt>
                <c:pt idx="3">
                  <c:v>Tanzania</c:v>
                </c:pt>
                <c:pt idx="4">
                  <c:v>Somalia         </c:v>
                </c:pt>
              </c:strCache>
            </c:strRef>
          </c:cat>
          <c:val>
            <c:numRef>
              <c:f>Sheet1!$J$4:$J$8</c:f>
              <c:numCache>
                <c:formatCode>General</c:formatCode>
                <c:ptCount val="5"/>
                <c:pt idx="0">
                  <c:v>17</c:v>
                </c:pt>
                <c:pt idx="1">
                  <c:v>11.4</c:v>
                </c:pt>
                <c:pt idx="2">
                  <c:v>5.9</c:v>
                </c:pt>
                <c:pt idx="3">
                  <c:v>2.2000000000000002</c:v>
                </c:pt>
                <c:pt idx="4">
                  <c:v>0</c:v>
                </c:pt>
              </c:numCache>
            </c:numRef>
          </c:val>
        </c:ser>
        <c:dLbls>
          <c:showLegendKey val="0"/>
          <c:showVal val="0"/>
          <c:showCatName val="0"/>
          <c:showSerName val="0"/>
          <c:showPercent val="0"/>
          <c:showBubbleSize val="0"/>
        </c:dLbls>
        <c:gapWidth val="150"/>
        <c:axId val="115209728"/>
        <c:axId val="107773248"/>
      </c:barChart>
      <c:catAx>
        <c:axId val="115209728"/>
        <c:scaling>
          <c:orientation val="minMax"/>
        </c:scaling>
        <c:delete val="0"/>
        <c:axPos val="b"/>
        <c:majorTickMark val="out"/>
        <c:minorTickMark val="none"/>
        <c:tickLblPos val="nextTo"/>
        <c:crossAx val="107773248"/>
        <c:crosses val="autoZero"/>
        <c:auto val="1"/>
        <c:lblAlgn val="ctr"/>
        <c:lblOffset val="100"/>
        <c:noMultiLvlLbl val="0"/>
      </c:catAx>
      <c:valAx>
        <c:axId val="107773248"/>
        <c:scaling>
          <c:orientation val="minMax"/>
          <c:max val="40"/>
          <c:min val="0"/>
        </c:scaling>
        <c:delete val="0"/>
        <c:axPos val="l"/>
        <c:majorGridlines>
          <c:spPr>
            <a:ln>
              <a:noFill/>
            </a:ln>
          </c:spPr>
        </c:majorGridlines>
        <c:numFmt formatCode="General" sourceLinked="1"/>
        <c:majorTickMark val="out"/>
        <c:minorTickMark val="none"/>
        <c:tickLblPos val="nextTo"/>
        <c:crossAx val="115209728"/>
        <c:crosses val="autoZero"/>
        <c:crossBetween val="between"/>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Wealthiest </a:t>
            </a:r>
            <a:r>
              <a:rPr lang="en-US" dirty="0"/>
              <a:t>GDP group most recent observed </a:t>
            </a:r>
            <a:r>
              <a:rPr lang="en-US" dirty="0" smtClean="0"/>
              <a:t>values (rates)</a:t>
            </a:r>
            <a:endParaRPr lang="en-US" dirty="0"/>
          </a:p>
        </c:rich>
      </c:tx>
      <c:layout/>
      <c:overlay val="0"/>
    </c:title>
    <c:autoTitleDeleted val="0"/>
    <c:plotArea>
      <c:layout/>
      <c:barChart>
        <c:barDir val="col"/>
        <c:grouping val="clustered"/>
        <c:varyColors val="0"/>
        <c:ser>
          <c:idx val="0"/>
          <c:order val="0"/>
          <c:invertIfNegative val="0"/>
          <c:dLbls>
            <c:numFmt formatCode="#,##0.0" sourceLinked="0"/>
            <c:showLegendKey val="0"/>
            <c:showVal val="1"/>
            <c:showCatName val="0"/>
            <c:showSerName val="0"/>
            <c:showPercent val="0"/>
            <c:showBubbleSize val="0"/>
            <c:showLeaderLines val="0"/>
          </c:dLbls>
          <c:cat>
            <c:strRef>
              <c:f>Sheet1!$I$2:$I$7</c:f>
              <c:strCache>
                <c:ptCount val="6"/>
                <c:pt idx="0">
                  <c:v>Botswana</c:v>
                </c:pt>
                <c:pt idx="1">
                  <c:v>Swaziland</c:v>
                </c:pt>
                <c:pt idx="2">
                  <c:v>Namibia</c:v>
                </c:pt>
                <c:pt idx="3">
                  <c:v>Congo</c:v>
                </c:pt>
                <c:pt idx="4">
                  <c:v>South Africa</c:v>
                </c:pt>
                <c:pt idx="5">
                  <c:v>Gabon</c:v>
                </c:pt>
              </c:strCache>
            </c:strRef>
          </c:cat>
          <c:val>
            <c:numRef>
              <c:f>Sheet1!$J$2:$J$7</c:f>
              <c:numCache>
                <c:formatCode>General</c:formatCode>
                <c:ptCount val="6"/>
                <c:pt idx="0">
                  <c:v>15.972939999999999</c:v>
                </c:pt>
                <c:pt idx="1">
                  <c:v>15.13016</c:v>
                </c:pt>
                <c:pt idx="2">
                  <c:v>13.374280000000001</c:v>
                </c:pt>
                <c:pt idx="3">
                  <c:v>12.167859999999999</c:v>
                </c:pt>
                <c:pt idx="4">
                  <c:v>5.41988</c:v>
                </c:pt>
              </c:numCache>
            </c:numRef>
          </c:val>
        </c:ser>
        <c:dLbls>
          <c:showLegendKey val="0"/>
          <c:showVal val="0"/>
          <c:showCatName val="0"/>
          <c:showSerName val="0"/>
          <c:showPercent val="0"/>
          <c:showBubbleSize val="0"/>
        </c:dLbls>
        <c:gapWidth val="150"/>
        <c:axId val="115211776"/>
        <c:axId val="116663424"/>
      </c:barChart>
      <c:catAx>
        <c:axId val="115211776"/>
        <c:scaling>
          <c:orientation val="minMax"/>
        </c:scaling>
        <c:delete val="0"/>
        <c:axPos val="b"/>
        <c:majorTickMark val="out"/>
        <c:minorTickMark val="none"/>
        <c:tickLblPos val="nextTo"/>
        <c:crossAx val="116663424"/>
        <c:crosses val="autoZero"/>
        <c:auto val="1"/>
        <c:lblAlgn val="ctr"/>
        <c:lblOffset val="100"/>
        <c:noMultiLvlLbl val="0"/>
      </c:catAx>
      <c:valAx>
        <c:axId val="116663424"/>
        <c:scaling>
          <c:orientation val="minMax"/>
          <c:max val="35"/>
        </c:scaling>
        <c:delete val="0"/>
        <c:axPos val="l"/>
        <c:majorGridlines>
          <c:spPr>
            <a:ln>
              <a:noFill/>
            </a:ln>
          </c:spPr>
        </c:majorGridlines>
        <c:numFmt formatCode="General" sourceLinked="1"/>
        <c:majorTickMark val="out"/>
        <c:minorTickMark val="none"/>
        <c:tickLblPos val="nextTo"/>
        <c:crossAx val="115211776"/>
        <c:crosses val="autoZero"/>
        <c:crossBetween val="between"/>
      </c:valAx>
    </c:plotArea>
    <c:plotVisOnly val="1"/>
    <c:dispBlanksAs val="gap"/>
    <c:showDLblsOverMax val="0"/>
  </c:chart>
  <c:txPr>
    <a:bodyPr/>
    <a:lstStyle/>
    <a:p>
      <a:pPr>
        <a:defRPr sz="1600"/>
      </a:pPr>
      <a:endParaRPr lang="en-US"/>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pPr>
            <a:r>
              <a:rPr lang="en-US" sz="2400" dirty="0"/>
              <a:t>UIS and imputed </a:t>
            </a:r>
            <a:r>
              <a:rPr lang="en-US" sz="2400" dirty="0" smtClean="0"/>
              <a:t>estimates by method</a:t>
            </a:r>
            <a:endParaRPr lang="en-US" sz="2400" dirty="0"/>
          </a:p>
        </c:rich>
      </c:tx>
      <c:layout/>
      <c:overlay val="0"/>
    </c:title>
    <c:autoTitleDeleted val="0"/>
    <c:plotArea>
      <c:layout/>
      <c:barChart>
        <c:barDir val="col"/>
        <c:grouping val="clustered"/>
        <c:varyColors val="0"/>
        <c:ser>
          <c:idx val="0"/>
          <c:order val="0"/>
          <c:invertIfNegative val="0"/>
          <c:dPt>
            <c:idx val="0"/>
            <c:invertIfNegative val="0"/>
            <c:bubble3D val="0"/>
            <c:spPr>
              <a:solidFill>
                <a:schemeClr val="bg1">
                  <a:lumMod val="50000"/>
                </a:schemeClr>
              </a:solidFill>
            </c:spPr>
          </c:dPt>
          <c:dPt>
            <c:idx val="4"/>
            <c:invertIfNegative val="0"/>
            <c:bubble3D val="0"/>
            <c:spPr>
              <a:solidFill>
                <a:schemeClr val="accent2"/>
              </a:solidFill>
            </c:spPr>
          </c:dPt>
          <c:dPt>
            <c:idx val="5"/>
            <c:invertIfNegative val="0"/>
            <c:bubble3D val="0"/>
            <c:spPr>
              <a:solidFill>
                <a:schemeClr val="accent2"/>
              </a:solidFill>
            </c:spPr>
          </c:dPt>
          <c:dLbls>
            <c:txPr>
              <a:bodyPr/>
              <a:lstStyle/>
              <a:p>
                <a:pPr>
                  <a:defRPr sz="2800" b="1"/>
                </a:pPr>
                <a:endParaRPr lang="en-US"/>
              </a:p>
            </c:txPr>
            <c:showLegendKey val="0"/>
            <c:showVal val="1"/>
            <c:showCatName val="0"/>
            <c:showSerName val="0"/>
            <c:showPercent val="0"/>
            <c:showBubbleSize val="0"/>
            <c:showLeaderLines val="0"/>
          </c:dLbls>
          <c:cat>
            <c:strRef>
              <c:f>Sheet1!$G$42:$G$47</c:f>
              <c:strCache>
                <c:ptCount val="6"/>
                <c:pt idx="0">
                  <c:v>UIS</c:v>
                </c:pt>
                <c:pt idx="2">
                  <c:v>LOCF</c:v>
                </c:pt>
                <c:pt idx="4">
                  <c:v>GMI GDP</c:v>
                </c:pt>
                <c:pt idx="5">
                  <c:v>GMI region</c:v>
                </c:pt>
              </c:strCache>
            </c:strRef>
          </c:cat>
          <c:val>
            <c:numRef>
              <c:f>Sheet1!$H$42:$H$47</c:f>
              <c:numCache>
                <c:formatCode>General</c:formatCode>
                <c:ptCount val="6"/>
                <c:pt idx="0">
                  <c:v>29.8</c:v>
                </c:pt>
                <c:pt idx="2">
                  <c:v>34.9</c:v>
                </c:pt>
                <c:pt idx="4">
                  <c:v>30.9</c:v>
                </c:pt>
                <c:pt idx="5">
                  <c:v>33.5</c:v>
                </c:pt>
              </c:numCache>
            </c:numRef>
          </c:val>
        </c:ser>
        <c:dLbls>
          <c:showLegendKey val="0"/>
          <c:showVal val="0"/>
          <c:showCatName val="0"/>
          <c:showSerName val="0"/>
          <c:showPercent val="0"/>
          <c:showBubbleSize val="0"/>
        </c:dLbls>
        <c:gapWidth val="32"/>
        <c:axId val="116429312"/>
        <c:axId val="116665728"/>
      </c:barChart>
      <c:catAx>
        <c:axId val="116429312"/>
        <c:scaling>
          <c:orientation val="minMax"/>
        </c:scaling>
        <c:delete val="0"/>
        <c:axPos val="b"/>
        <c:majorTickMark val="out"/>
        <c:minorTickMark val="none"/>
        <c:tickLblPos val="nextTo"/>
        <c:txPr>
          <a:bodyPr/>
          <a:lstStyle/>
          <a:p>
            <a:pPr>
              <a:defRPr sz="2000" b="1"/>
            </a:pPr>
            <a:endParaRPr lang="en-US"/>
          </a:p>
        </c:txPr>
        <c:crossAx val="116665728"/>
        <c:crosses val="autoZero"/>
        <c:auto val="1"/>
        <c:lblAlgn val="ctr"/>
        <c:lblOffset val="100"/>
        <c:noMultiLvlLbl val="0"/>
      </c:catAx>
      <c:valAx>
        <c:axId val="116665728"/>
        <c:scaling>
          <c:orientation val="minMax"/>
          <c:max val="40"/>
          <c:min val="0"/>
        </c:scaling>
        <c:delete val="0"/>
        <c:axPos val="l"/>
        <c:majorGridlines>
          <c:spPr>
            <a:ln>
              <a:solidFill>
                <a:schemeClr val="bg1">
                  <a:lumMod val="85000"/>
                </a:schemeClr>
              </a:solidFill>
            </a:ln>
          </c:spPr>
        </c:majorGridlines>
        <c:numFmt formatCode="General" sourceLinked="1"/>
        <c:majorTickMark val="out"/>
        <c:minorTickMark val="none"/>
        <c:tickLblPos val="nextTo"/>
        <c:txPr>
          <a:bodyPr/>
          <a:lstStyle/>
          <a:p>
            <a:pPr>
              <a:defRPr sz="1800" b="1"/>
            </a:pPr>
            <a:endParaRPr lang="en-US"/>
          </a:p>
        </c:txPr>
        <c:crossAx val="116429312"/>
        <c:crosses val="autoZero"/>
        <c:crossBetween val="between"/>
      </c:valAx>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a:pPr>
            <a:r>
              <a:rPr lang="en-US" sz="2000" dirty="0"/>
              <a:t>UIS and imputed </a:t>
            </a:r>
            <a:r>
              <a:rPr lang="en-US" sz="2000" dirty="0" smtClean="0"/>
              <a:t>estimates by method</a:t>
            </a:r>
            <a:endParaRPr lang="en-US" sz="2000" dirty="0"/>
          </a:p>
        </c:rich>
      </c:tx>
      <c:layout/>
      <c:overlay val="0"/>
    </c:title>
    <c:autoTitleDeleted val="0"/>
    <c:plotArea>
      <c:layout/>
      <c:barChart>
        <c:barDir val="col"/>
        <c:grouping val="clustered"/>
        <c:varyColors val="0"/>
        <c:ser>
          <c:idx val="0"/>
          <c:order val="0"/>
          <c:invertIfNegative val="0"/>
          <c:dPt>
            <c:idx val="0"/>
            <c:invertIfNegative val="0"/>
            <c:bubble3D val="0"/>
            <c:spPr>
              <a:solidFill>
                <a:schemeClr val="bg1">
                  <a:lumMod val="50000"/>
                </a:schemeClr>
              </a:solidFill>
            </c:spPr>
          </c:dPt>
          <c:dPt>
            <c:idx val="7"/>
            <c:invertIfNegative val="0"/>
            <c:bubble3D val="0"/>
            <c:spPr>
              <a:solidFill>
                <a:schemeClr val="accent2"/>
              </a:solidFill>
            </c:spPr>
          </c:dPt>
          <c:dPt>
            <c:idx val="8"/>
            <c:invertIfNegative val="0"/>
            <c:bubble3D val="0"/>
            <c:spPr>
              <a:solidFill>
                <a:schemeClr val="accent2"/>
              </a:solidFill>
            </c:spPr>
          </c:dPt>
          <c:dLbls>
            <c:dLbl>
              <c:idx val="7"/>
              <c:layout/>
              <c:tx>
                <c:rich>
                  <a:bodyPr/>
                  <a:lstStyle/>
                  <a:p>
                    <a:r>
                      <a:rPr lang="en-US" smtClean="0"/>
                      <a:t>32.8</a:t>
                    </a:r>
                    <a:endParaRPr lang="en-US" dirty="0"/>
                  </a:p>
                </c:rich>
              </c:tx>
              <c:showLegendKey val="0"/>
              <c:showVal val="1"/>
              <c:showCatName val="0"/>
              <c:showSerName val="0"/>
              <c:showPercent val="0"/>
              <c:showBubbleSize val="0"/>
            </c:dLbl>
            <c:dLbl>
              <c:idx val="8"/>
              <c:layout/>
              <c:tx>
                <c:rich>
                  <a:bodyPr/>
                  <a:lstStyle/>
                  <a:p>
                    <a:r>
                      <a:rPr lang="en-US" smtClean="0"/>
                      <a:t>31.8</a:t>
                    </a:r>
                    <a:endParaRPr lang="en-US" dirty="0"/>
                  </a:p>
                </c:rich>
              </c:tx>
              <c:showLegendKey val="0"/>
              <c:showVal val="1"/>
              <c:showCatName val="0"/>
              <c:showSerName val="0"/>
              <c:showPercent val="0"/>
              <c:showBubbleSize val="0"/>
            </c:dLbl>
            <c:txPr>
              <a:bodyPr/>
              <a:lstStyle/>
              <a:p>
                <a:pPr>
                  <a:defRPr sz="2400" b="1"/>
                </a:pPr>
                <a:endParaRPr lang="en-US"/>
              </a:p>
            </c:txPr>
            <c:showLegendKey val="0"/>
            <c:showVal val="1"/>
            <c:showCatName val="0"/>
            <c:showSerName val="0"/>
            <c:showPercent val="0"/>
            <c:showBubbleSize val="0"/>
            <c:showLeaderLines val="0"/>
          </c:dLbls>
          <c:cat>
            <c:strRef>
              <c:f>Sheet1!$G$42:$G$50</c:f>
              <c:strCache>
                <c:ptCount val="9"/>
                <c:pt idx="0">
                  <c:v>UIS</c:v>
                </c:pt>
                <c:pt idx="2">
                  <c:v>LOCF</c:v>
                </c:pt>
                <c:pt idx="4">
                  <c:v>GMI GDP</c:v>
                </c:pt>
                <c:pt idx="5">
                  <c:v>GMI region</c:v>
                </c:pt>
                <c:pt idx="7">
                  <c:v>Slope, LOCF, GMI GDP</c:v>
                </c:pt>
                <c:pt idx="8">
                  <c:v>Slope, LOCF, GMI region</c:v>
                </c:pt>
              </c:strCache>
            </c:strRef>
          </c:cat>
          <c:val>
            <c:numRef>
              <c:f>Sheet1!$H$42:$H$50</c:f>
              <c:numCache>
                <c:formatCode>General</c:formatCode>
                <c:ptCount val="9"/>
                <c:pt idx="0">
                  <c:v>29.8</c:v>
                </c:pt>
                <c:pt idx="2">
                  <c:v>34.9</c:v>
                </c:pt>
                <c:pt idx="4">
                  <c:v>30.9</c:v>
                </c:pt>
                <c:pt idx="5">
                  <c:v>33.5</c:v>
                </c:pt>
                <c:pt idx="7">
                  <c:v>32.4</c:v>
                </c:pt>
                <c:pt idx="8">
                  <c:v>30.9</c:v>
                </c:pt>
              </c:numCache>
            </c:numRef>
          </c:val>
        </c:ser>
        <c:dLbls>
          <c:showLegendKey val="0"/>
          <c:showVal val="0"/>
          <c:showCatName val="0"/>
          <c:showSerName val="0"/>
          <c:showPercent val="0"/>
          <c:showBubbleSize val="0"/>
        </c:dLbls>
        <c:gapWidth val="32"/>
        <c:axId val="116430336"/>
        <c:axId val="116668032"/>
      </c:barChart>
      <c:catAx>
        <c:axId val="116430336"/>
        <c:scaling>
          <c:orientation val="minMax"/>
        </c:scaling>
        <c:delete val="0"/>
        <c:axPos val="b"/>
        <c:majorTickMark val="out"/>
        <c:minorTickMark val="none"/>
        <c:tickLblPos val="nextTo"/>
        <c:txPr>
          <a:bodyPr/>
          <a:lstStyle/>
          <a:p>
            <a:pPr>
              <a:defRPr sz="1800"/>
            </a:pPr>
            <a:endParaRPr lang="en-US"/>
          </a:p>
        </c:txPr>
        <c:crossAx val="116668032"/>
        <c:crosses val="autoZero"/>
        <c:auto val="1"/>
        <c:lblAlgn val="ctr"/>
        <c:lblOffset val="100"/>
        <c:noMultiLvlLbl val="0"/>
      </c:catAx>
      <c:valAx>
        <c:axId val="116668032"/>
        <c:scaling>
          <c:orientation val="minMax"/>
          <c:max val="40"/>
          <c:min val="0"/>
        </c:scaling>
        <c:delete val="0"/>
        <c:axPos val="l"/>
        <c:majorGridlines>
          <c:spPr>
            <a:ln>
              <a:solidFill>
                <a:schemeClr val="bg1">
                  <a:lumMod val="85000"/>
                </a:schemeClr>
              </a:solidFill>
            </a:ln>
          </c:spPr>
        </c:majorGridlines>
        <c:numFmt formatCode="General" sourceLinked="1"/>
        <c:majorTickMark val="out"/>
        <c:minorTickMark val="none"/>
        <c:tickLblPos val="nextTo"/>
        <c:txPr>
          <a:bodyPr/>
          <a:lstStyle/>
          <a:p>
            <a:pPr>
              <a:defRPr sz="1800" b="1"/>
            </a:pPr>
            <a:endParaRPr lang="en-US"/>
          </a:p>
        </c:txPr>
        <c:crossAx val="116430336"/>
        <c:crosses val="autoZero"/>
        <c:crossBetween val="between"/>
      </c:valAx>
    </c:plotArea>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Out of School</a:t>
            </a:r>
            <a:r>
              <a:rPr lang="en-US" baseline="0" dirty="0"/>
              <a:t> Children Rate vs. Gross Enrollment Rate</a:t>
            </a:r>
            <a:endParaRPr lang="en-US" dirty="0"/>
          </a:p>
        </c:rich>
      </c:tx>
      <c:layout>
        <c:manualLayout>
          <c:xMode val="edge"/>
          <c:yMode val="edge"/>
          <c:x val="0.12049509739290237"/>
          <c:y val="0"/>
        </c:manualLayout>
      </c:layout>
      <c:overlay val="0"/>
    </c:title>
    <c:autoTitleDeleted val="0"/>
    <c:plotArea>
      <c:layout/>
      <c:scatterChart>
        <c:scatterStyle val="lineMarker"/>
        <c:varyColors val="0"/>
        <c:ser>
          <c:idx val="0"/>
          <c:order val="0"/>
          <c:tx>
            <c:strRef>
              <c:f>'C:\Users\cgale\AppData\Local\Microsoft\Windows\Temporary Internet Files\Content.Outlook\78WYXRNF\[Complete Data Set for missing data.xlsx]Sheet1'!$C$1</c:f>
              <c:strCache>
                <c:ptCount val="1"/>
                <c:pt idx="0">
                  <c:v>ooscrate2011</c:v>
                </c:pt>
              </c:strCache>
            </c:strRef>
          </c:tx>
          <c:spPr>
            <a:ln w="28575">
              <a:noFill/>
            </a:ln>
          </c:spPr>
          <c:xVal>
            <c:numRef>
              <c:f>'C:\Users\cgale\AppData\Local\Microsoft\Windows\Temporary Internet Files\Content.Outlook\78WYXRNF\[Complete Data Set for missing data.xlsx]Sheet1'!$B$2:$B$46</c:f>
              <c:numCache>
                <c:formatCode>General</c:formatCode>
                <c:ptCount val="45"/>
                <c:pt idx="0">
                  <c:v>140.45371</c:v>
                </c:pt>
                <c:pt idx="1">
                  <c:v>118.60751999999999</c:v>
                </c:pt>
                <c:pt idx="3">
                  <c:v>82.238429999999994</c:v>
                </c:pt>
                <c:pt idx="4">
                  <c:v>139.15819999999999</c:v>
                </c:pt>
                <c:pt idx="5">
                  <c:v>105.73299</c:v>
                </c:pt>
                <c:pt idx="6">
                  <c:v>111.53877</c:v>
                </c:pt>
                <c:pt idx="7">
                  <c:v>94.408749999999998</c:v>
                </c:pt>
                <c:pt idx="8">
                  <c:v>90.642920000000004</c:v>
                </c:pt>
                <c:pt idx="9">
                  <c:v>106.16126</c:v>
                </c:pt>
                <c:pt idx="10">
                  <c:v>111.64981</c:v>
                </c:pt>
                <c:pt idx="11">
                  <c:v>89.9602</c:v>
                </c:pt>
                <c:pt idx="12">
                  <c:v>105.17725</c:v>
                </c:pt>
                <c:pt idx="13">
                  <c:v>87.357370000000003</c:v>
                </c:pt>
                <c:pt idx="14">
                  <c:v>41.527230000000003</c:v>
                </c:pt>
                <c:pt idx="15">
                  <c:v>95.271550000000005</c:v>
                </c:pt>
                <c:pt idx="16">
                  <c:v>164.85845</c:v>
                </c:pt>
                <c:pt idx="17">
                  <c:v>82.453149999999994</c:v>
                </c:pt>
                <c:pt idx="18">
                  <c:v>106.73524</c:v>
                </c:pt>
                <c:pt idx="19">
                  <c:v>89.304370000000006</c:v>
                </c:pt>
                <c:pt idx="22">
                  <c:v>110.99122</c:v>
                </c:pt>
                <c:pt idx="23">
                  <c:v>102.38471</c:v>
                </c:pt>
                <c:pt idx="24">
                  <c:v>144.47747000000001</c:v>
                </c:pt>
                <c:pt idx="25">
                  <c:v>140.15460999999999</c:v>
                </c:pt>
                <c:pt idx="26">
                  <c:v>91.663470000000004</c:v>
                </c:pt>
                <c:pt idx="27">
                  <c:v>107.63481</c:v>
                </c:pt>
                <c:pt idx="28">
                  <c:v>106.76761</c:v>
                </c:pt>
                <c:pt idx="30">
                  <c:v>68.873260000000002</c:v>
                </c:pt>
                <c:pt idx="32">
                  <c:v>128.22942</c:v>
                </c:pt>
                <c:pt idx="33">
                  <c:v>127.84245</c:v>
                </c:pt>
                <c:pt idx="34">
                  <c:v>83.525700000000001</c:v>
                </c:pt>
                <c:pt idx="35">
                  <c:v>106.93642</c:v>
                </c:pt>
                <c:pt idx="36">
                  <c:v>128.09162000000001</c:v>
                </c:pt>
                <c:pt idx="39">
                  <c:v>115.01382</c:v>
                </c:pt>
                <c:pt idx="40">
                  <c:v>129.54957999999999</c:v>
                </c:pt>
                <c:pt idx="41">
                  <c:v>109.7813</c:v>
                </c:pt>
                <c:pt idx="43">
                  <c:v>112.9757</c:v>
                </c:pt>
              </c:numCache>
            </c:numRef>
          </c:xVal>
          <c:yVal>
            <c:numRef>
              <c:f>'C:\Users\cgale\AppData\Local\Microsoft\Windows\Temporary Internet Files\Content.Outlook\78WYXRNF\[Complete Data Set for missing data.xlsx]Sheet1'!$C$2:$C$46</c:f>
              <c:numCache>
                <c:formatCode>General</c:formatCode>
                <c:ptCount val="45"/>
                <c:pt idx="0">
                  <c:v>14.33141</c:v>
                </c:pt>
                <c:pt idx="3">
                  <c:v>34.597160000000002</c:v>
                </c:pt>
                <c:pt idx="6">
                  <c:v>4.3685999999999998</c:v>
                </c:pt>
                <c:pt idx="7">
                  <c:v>30.899180000000001</c:v>
                </c:pt>
                <c:pt idx="8">
                  <c:v>36.210160000000002</c:v>
                </c:pt>
                <c:pt idx="13">
                  <c:v>40.756239999999998</c:v>
                </c:pt>
                <c:pt idx="14">
                  <c:v>67.124920000000003</c:v>
                </c:pt>
                <c:pt idx="15">
                  <c:v>21.111540000000002</c:v>
                </c:pt>
                <c:pt idx="17">
                  <c:v>28.785620000000002</c:v>
                </c:pt>
                <c:pt idx="18">
                  <c:v>16.098179999999999</c:v>
                </c:pt>
                <c:pt idx="19">
                  <c:v>23.90455</c:v>
                </c:pt>
                <c:pt idx="22">
                  <c:v>19.246230000000001</c:v>
                </c:pt>
                <c:pt idx="23">
                  <c:v>59.084000000000003</c:v>
                </c:pt>
                <c:pt idx="26">
                  <c:v>24.586300000000001</c:v>
                </c:pt>
                <c:pt idx="27">
                  <c:v>2.33331</c:v>
                </c:pt>
                <c:pt idx="28">
                  <c:v>13.48785</c:v>
                </c:pt>
                <c:pt idx="30">
                  <c:v>37.997280000000003</c:v>
                </c:pt>
                <c:pt idx="34">
                  <c:v>23.592939999999999</c:v>
                </c:pt>
                <c:pt idx="35">
                  <c:v>6.1444000000000001</c:v>
                </c:pt>
                <c:pt idx="41">
                  <c:v>8.9874700000000001</c:v>
                </c:pt>
                <c:pt idx="43">
                  <c:v>6.3733300000000002</c:v>
                </c:pt>
              </c:numCache>
            </c:numRef>
          </c:yVal>
          <c:smooth val="0"/>
        </c:ser>
        <c:dLbls>
          <c:showLegendKey val="0"/>
          <c:showVal val="0"/>
          <c:showCatName val="0"/>
          <c:showSerName val="0"/>
          <c:showPercent val="0"/>
          <c:showBubbleSize val="0"/>
        </c:dLbls>
        <c:axId val="116523008"/>
        <c:axId val="116523584"/>
      </c:scatterChart>
      <c:valAx>
        <c:axId val="116523008"/>
        <c:scaling>
          <c:orientation val="minMax"/>
        </c:scaling>
        <c:delete val="0"/>
        <c:axPos val="b"/>
        <c:numFmt formatCode="General" sourceLinked="1"/>
        <c:majorTickMark val="out"/>
        <c:minorTickMark val="none"/>
        <c:tickLblPos val="nextTo"/>
        <c:txPr>
          <a:bodyPr/>
          <a:lstStyle/>
          <a:p>
            <a:pPr>
              <a:defRPr sz="1800"/>
            </a:pPr>
            <a:endParaRPr lang="en-US"/>
          </a:p>
        </c:txPr>
        <c:crossAx val="116523584"/>
        <c:crosses val="autoZero"/>
        <c:crossBetween val="midCat"/>
      </c:valAx>
      <c:valAx>
        <c:axId val="116523584"/>
        <c:scaling>
          <c:orientation val="minMax"/>
        </c:scaling>
        <c:delete val="0"/>
        <c:axPos val="l"/>
        <c:majorGridlines/>
        <c:numFmt formatCode="General" sourceLinked="1"/>
        <c:majorTickMark val="out"/>
        <c:minorTickMark val="none"/>
        <c:tickLblPos val="nextTo"/>
        <c:txPr>
          <a:bodyPr/>
          <a:lstStyle/>
          <a:p>
            <a:pPr>
              <a:defRPr sz="1800"/>
            </a:pPr>
            <a:endParaRPr lang="en-US"/>
          </a:p>
        </c:txPr>
        <c:crossAx val="116523008"/>
        <c:crosses val="autoZero"/>
        <c:crossBetween val="midCat"/>
      </c:valAx>
    </c:plotArea>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E0DBAF9-9BC5-4236-93D4-B2FD68276433}"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7478B85A-A784-4BC2-A1CE-931DB26440D6}">
      <dgm:prSet custT="1"/>
      <dgm:spPr>
        <a:solidFill>
          <a:schemeClr val="accent6">
            <a:lumMod val="75000"/>
          </a:schemeClr>
        </a:solidFill>
      </dgm:spPr>
      <dgm:t>
        <a:bodyPr/>
        <a:lstStyle/>
        <a:p>
          <a:pPr rtl="0"/>
          <a:r>
            <a:rPr lang="en-US" sz="2800" dirty="0" smtClean="0"/>
            <a:t>TIMSS</a:t>
          </a:r>
          <a:endParaRPr lang="en-US" sz="2800" dirty="0"/>
        </a:p>
      </dgm:t>
    </dgm:pt>
    <dgm:pt modelId="{B7148D9D-FB67-4113-B82F-A07C2CAA3CB7}" type="parTrans" cxnId="{0E73E94C-B90E-4C77-9843-82BB0C98B7C2}">
      <dgm:prSet/>
      <dgm:spPr/>
      <dgm:t>
        <a:bodyPr/>
        <a:lstStyle/>
        <a:p>
          <a:endParaRPr lang="en-US" sz="2400"/>
        </a:p>
      </dgm:t>
    </dgm:pt>
    <dgm:pt modelId="{6D9B2A26-CFDD-420B-A6FF-30853F030303}" type="sibTrans" cxnId="{0E73E94C-B90E-4C77-9843-82BB0C98B7C2}">
      <dgm:prSet/>
      <dgm:spPr/>
      <dgm:t>
        <a:bodyPr/>
        <a:lstStyle/>
        <a:p>
          <a:endParaRPr lang="en-US" sz="2400"/>
        </a:p>
      </dgm:t>
    </dgm:pt>
    <dgm:pt modelId="{EAAA8BFE-2654-470C-BD97-A11B455AD538}">
      <dgm:prSet custT="1"/>
      <dgm:spPr>
        <a:solidFill>
          <a:schemeClr val="accent6">
            <a:lumMod val="75000"/>
          </a:schemeClr>
        </a:solidFill>
      </dgm:spPr>
      <dgm:t>
        <a:bodyPr/>
        <a:lstStyle/>
        <a:p>
          <a:pPr rtl="0"/>
          <a:r>
            <a:rPr lang="en-US" sz="2800" dirty="0" smtClean="0"/>
            <a:t>EGRA</a:t>
          </a:r>
          <a:endParaRPr lang="en-US" sz="2800" dirty="0"/>
        </a:p>
      </dgm:t>
    </dgm:pt>
    <dgm:pt modelId="{7A63E1B4-9F15-41A1-AD5B-D2162CAD2F77}" type="parTrans" cxnId="{E13C02F7-C422-4015-B929-6BBEFDF2E00E}">
      <dgm:prSet/>
      <dgm:spPr/>
      <dgm:t>
        <a:bodyPr/>
        <a:lstStyle/>
        <a:p>
          <a:endParaRPr lang="en-US" sz="2400"/>
        </a:p>
      </dgm:t>
    </dgm:pt>
    <dgm:pt modelId="{BFC31DE0-85A9-4E56-855A-64786CE7B838}" type="sibTrans" cxnId="{E13C02F7-C422-4015-B929-6BBEFDF2E00E}">
      <dgm:prSet/>
      <dgm:spPr/>
      <dgm:t>
        <a:bodyPr/>
        <a:lstStyle/>
        <a:p>
          <a:endParaRPr lang="en-US" sz="2400"/>
        </a:p>
      </dgm:t>
    </dgm:pt>
    <dgm:pt modelId="{EFC1D6D5-CFB8-4504-A998-8CB9C78158E8}">
      <dgm:prSet custT="1"/>
      <dgm:spPr>
        <a:solidFill>
          <a:schemeClr val="bg1">
            <a:lumMod val="75000"/>
            <a:alpha val="90000"/>
          </a:schemeClr>
        </a:solidFill>
      </dgm:spPr>
      <dgm:t>
        <a:bodyPr/>
        <a:lstStyle/>
        <a:p>
          <a:pPr rtl="0"/>
          <a:r>
            <a:rPr lang="en-US" sz="2400" dirty="0" smtClean="0"/>
            <a:t>About 25 % countries are missing gross intake rate data for 2010-2011</a:t>
          </a:r>
          <a:endParaRPr lang="en-US" sz="2400" dirty="0"/>
        </a:p>
      </dgm:t>
    </dgm:pt>
    <dgm:pt modelId="{7BC723FD-9598-4904-8290-7E38C7F6CB06}" type="parTrans" cxnId="{97EFF3B2-B043-48CF-9BA3-ABAFEFD501E6}">
      <dgm:prSet/>
      <dgm:spPr/>
      <dgm:t>
        <a:bodyPr/>
        <a:lstStyle/>
        <a:p>
          <a:endParaRPr lang="en-US" sz="2400"/>
        </a:p>
      </dgm:t>
    </dgm:pt>
    <dgm:pt modelId="{116DE2B9-B180-44B7-9AF6-FC6E9C1E64C1}" type="sibTrans" cxnId="{97EFF3B2-B043-48CF-9BA3-ABAFEFD501E6}">
      <dgm:prSet/>
      <dgm:spPr/>
      <dgm:t>
        <a:bodyPr/>
        <a:lstStyle/>
        <a:p>
          <a:endParaRPr lang="en-US" sz="2400"/>
        </a:p>
      </dgm:t>
    </dgm:pt>
    <dgm:pt modelId="{DE24C051-2F11-4898-B7AD-03BF964F2F6C}">
      <dgm:prSet custT="1"/>
      <dgm:spPr>
        <a:solidFill>
          <a:schemeClr val="bg1">
            <a:lumMod val="75000"/>
            <a:alpha val="90000"/>
          </a:schemeClr>
        </a:solidFill>
      </dgm:spPr>
      <dgm:t>
        <a:bodyPr/>
        <a:lstStyle/>
        <a:p>
          <a:pPr rtl="0"/>
          <a:r>
            <a:rPr lang="en-US" sz="2400" dirty="0" smtClean="0"/>
            <a:t>Armenia, 8th grade student survey: 12% missing on question about parental education</a:t>
          </a:r>
          <a:endParaRPr lang="en-US" sz="2400" dirty="0"/>
        </a:p>
      </dgm:t>
    </dgm:pt>
    <dgm:pt modelId="{62C13CAF-3567-4C02-871F-370908E6B135}" type="parTrans" cxnId="{D5C6F4F5-F1C8-4E6C-8357-9F006930EA25}">
      <dgm:prSet/>
      <dgm:spPr/>
      <dgm:t>
        <a:bodyPr/>
        <a:lstStyle/>
        <a:p>
          <a:endParaRPr lang="en-US" sz="2400"/>
        </a:p>
      </dgm:t>
    </dgm:pt>
    <dgm:pt modelId="{59DAF401-364C-4389-9B18-4ACFC84E17E4}" type="sibTrans" cxnId="{D5C6F4F5-F1C8-4E6C-8357-9F006930EA25}">
      <dgm:prSet/>
      <dgm:spPr/>
      <dgm:t>
        <a:bodyPr/>
        <a:lstStyle/>
        <a:p>
          <a:endParaRPr lang="en-US" sz="2400"/>
        </a:p>
      </dgm:t>
    </dgm:pt>
    <dgm:pt modelId="{F9367F32-AD2F-4EFA-82D9-3F51D25D0460}">
      <dgm:prSet custT="1"/>
      <dgm:spPr>
        <a:solidFill>
          <a:schemeClr val="bg1">
            <a:lumMod val="75000"/>
            <a:alpha val="90000"/>
          </a:schemeClr>
        </a:solidFill>
      </dgm:spPr>
      <dgm:t>
        <a:bodyPr/>
        <a:lstStyle/>
        <a:p>
          <a:pPr rtl="0"/>
          <a:r>
            <a:rPr lang="en-US" sz="2400" u="sng" dirty="0" smtClean="0"/>
            <a:t>Up to </a:t>
          </a:r>
          <a:r>
            <a:rPr lang="en-US" sz="2400" dirty="0" smtClean="0"/>
            <a:t>40%  missing data on reading comprehension questions </a:t>
          </a:r>
          <a:endParaRPr lang="en-US" sz="2400" dirty="0"/>
        </a:p>
      </dgm:t>
    </dgm:pt>
    <dgm:pt modelId="{94808751-693A-4CC2-99B9-DDC3B16C0C72}" type="parTrans" cxnId="{D963DB4B-EE77-46A0-A4EC-5E0030817BA5}">
      <dgm:prSet/>
      <dgm:spPr/>
      <dgm:t>
        <a:bodyPr/>
        <a:lstStyle/>
        <a:p>
          <a:endParaRPr lang="en-US" sz="2400"/>
        </a:p>
      </dgm:t>
    </dgm:pt>
    <dgm:pt modelId="{310CC9A4-BF9C-4095-A85A-E529B10357D9}" type="sibTrans" cxnId="{D963DB4B-EE77-46A0-A4EC-5E0030817BA5}">
      <dgm:prSet/>
      <dgm:spPr/>
      <dgm:t>
        <a:bodyPr/>
        <a:lstStyle/>
        <a:p>
          <a:endParaRPr lang="en-US" sz="2400"/>
        </a:p>
      </dgm:t>
    </dgm:pt>
    <dgm:pt modelId="{B38BC8DC-9F42-42A6-B05E-A700A3F3E828}">
      <dgm:prSet custT="1"/>
      <dgm:spPr>
        <a:solidFill>
          <a:schemeClr val="bg1">
            <a:lumMod val="75000"/>
            <a:alpha val="90000"/>
          </a:schemeClr>
        </a:solidFill>
      </dgm:spPr>
      <dgm:t>
        <a:bodyPr/>
        <a:lstStyle/>
        <a:p>
          <a:pPr rtl="0"/>
          <a:r>
            <a:rPr lang="en-US" sz="2400" dirty="0" smtClean="0"/>
            <a:t>About 15% missing pupil-teacher ratio</a:t>
          </a:r>
          <a:endParaRPr lang="en-US" sz="2400" dirty="0"/>
        </a:p>
      </dgm:t>
    </dgm:pt>
    <dgm:pt modelId="{452C3BD4-EEFB-4026-A0A6-07A1A70CA254}" type="parTrans" cxnId="{182E2910-4715-451E-8D88-9B4141973DAF}">
      <dgm:prSet/>
      <dgm:spPr/>
      <dgm:t>
        <a:bodyPr/>
        <a:lstStyle/>
        <a:p>
          <a:endParaRPr lang="en-US" sz="2000"/>
        </a:p>
      </dgm:t>
    </dgm:pt>
    <dgm:pt modelId="{36A76771-F929-4C32-BD41-D92160B26DA2}" type="sibTrans" cxnId="{182E2910-4715-451E-8D88-9B4141973DAF}">
      <dgm:prSet/>
      <dgm:spPr/>
      <dgm:t>
        <a:bodyPr/>
        <a:lstStyle/>
        <a:p>
          <a:endParaRPr lang="en-US" sz="2000"/>
        </a:p>
      </dgm:t>
    </dgm:pt>
    <dgm:pt modelId="{AB82503B-FD9E-41CE-A2B4-C2FF254F42D4}">
      <dgm:prSet custT="1"/>
      <dgm:spPr>
        <a:solidFill>
          <a:schemeClr val="accent6">
            <a:lumMod val="75000"/>
          </a:schemeClr>
        </a:solidFill>
      </dgm:spPr>
      <dgm:t>
        <a:bodyPr/>
        <a:lstStyle/>
        <a:p>
          <a:pPr rtl="0"/>
          <a:r>
            <a:rPr lang="en-US" sz="2800" dirty="0" smtClean="0"/>
            <a:t>UIS</a:t>
          </a:r>
          <a:endParaRPr lang="en-US" sz="2800" dirty="0"/>
        </a:p>
      </dgm:t>
    </dgm:pt>
    <dgm:pt modelId="{E39DC7EE-CBE2-426A-8602-0AC90294EF3C}" type="sibTrans" cxnId="{2BF58200-D2C6-4387-A77D-8B63094B2615}">
      <dgm:prSet/>
      <dgm:spPr/>
      <dgm:t>
        <a:bodyPr/>
        <a:lstStyle/>
        <a:p>
          <a:endParaRPr lang="en-US" sz="2400"/>
        </a:p>
      </dgm:t>
    </dgm:pt>
    <dgm:pt modelId="{FD0157F2-EAFB-4748-924F-DF95AA9C1E31}" type="parTrans" cxnId="{2BF58200-D2C6-4387-A77D-8B63094B2615}">
      <dgm:prSet/>
      <dgm:spPr/>
      <dgm:t>
        <a:bodyPr/>
        <a:lstStyle/>
        <a:p>
          <a:endParaRPr lang="en-US" sz="2400"/>
        </a:p>
      </dgm:t>
    </dgm:pt>
    <dgm:pt modelId="{6B020E7D-9578-4CFF-81FC-3028BE136911}">
      <dgm:prSet custT="1"/>
      <dgm:spPr>
        <a:solidFill>
          <a:schemeClr val="accent6">
            <a:lumMod val="75000"/>
          </a:schemeClr>
        </a:solidFill>
      </dgm:spPr>
      <dgm:t>
        <a:bodyPr/>
        <a:lstStyle/>
        <a:p>
          <a:pPr rtl="0"/>
          <a:r>
            <a:rPr lang="en-US" sz="3200" dirty="0" smtClean="0"/>
            <a:t>GPE</a:t>
          </a:r>
          <a:endParaRPr lang="en-US" sz="3200" dirty="0"/>
        </a:p>
      </dgm:t>
    </dgm:pt>
    <dgm:pt modelId="{56768356-EF4F-4C35-AF3F-51E1FDEBFBC6}" type="parTrans" cxnId="{1774CD61-24C8-4F7B-8C38-00CA775984BC}">
      <dgm:prSet/>
      <dgm:spPr/>
      <dgm:t>
        <a:bodyPr/>
        <a:lstStyle/>
        <a:p>
          <a:endParaRPr lang="en-US" sz="2000"/>
        </a:p>
      </dgm:t>
    </dgm:pt>
    <dgm:pt modelId="{869711D5-721A-4A43-8976-7E1012E3DF00}" type="sibTrans" cxnId="{1774CD61-24C8-4F7B-8C38-00CA775984BC}">
      <dgm:prSet/>
      <dgm:spPr/>
      <dgm:t>
        <a:bodyPr/>
        <a:lstStyle/>
        <a:p>
          <a:endParaRPr lang="en-US" sz="2000"/>
        </a:p>
      </dgm:t>
    </dgm:pt>
    <dgm:pt modelId="{6C9F23FA-F939-4AAC-AB67-6D839D813DF6}">
      <dgm:prSet custT="1"/>
      <dgm:spPr>
        <a:solidFill>
          <a:schemeClr val="bg1">
            <a:lumMod val="75000"/>
            <a:alpha val="90000"/>
          </a:schemeClr>
        </a:solidFill>
      </dgm:spPr>
      <dgm:t>
        <a:bodyPr/>
        <a:lstStyle/>
        <a:p>
          <a:pPr rtl="0"/>
          <a:r>
            <a:rPr lang="en-US" sz="2400" dirty="0" smtClean="0"/>
            <a:t>Aid effectiveness survey:  25-70% countries not reporting data on primary completion, intake</a:t>
          </a:r>
          <a:endParaRPr lang="en-US" sz="2400" dirty="0"/>
        </a:p>
      </dgm:t>
    </dgm:pt>
    <dgm:pt modelId="{45D1E260-F1D6-4D25-8BD9-3021D74B9F0C}" type="parTrans" cxnId="{3D819043-A1E7-42FF-A0F6-A41213BB40D7}">
      <dgm:prSet/>
      <dgm:spPr/>
      <dgm:t>
        <a:bodyPr/>
        <a:lstStyle/>
        <a:p>
          <a:endParaRPr lang="en-US" sz="2000"/>
        </a:p>
      </dgm:t>
    </dgm:pt>
    <dgm:pt modelId="{4B8260A4-7DDC-482A-B145-8B5DCC94BC53}" type="sibTrans" cxnId="{3D819043-A1E7-42FF-A0F6-A41213BB40D7}">
      <dgm:prSet/>
      <dgm:spPr/>
      <dgm:t>
        <a:bodyPr/>
        <a:lstStyle/>
        <a:p>
          <a:endParaRPr lang="en-US" sz="2000"/>
        </a:p>
      </dgm:t>
    </dgm:pt>
    <dgm:pt modelId="{DA9A0B12-341E-49E7-9636-18687BFD55A4}" type="pres">
      <dgm:prSet presAssocID="{CE0DBAF9-9BC5-4236-93D4-B2FD68276433}" presName="Name0" presStyleCnt="0">
        <dgm:presLayoutVars>
          <dgm:dir/>
          <dgm:animLvl val="lvl"/>
          <dgm:resizeHandles val="exact"/>
        </dgm:presLayoutVars>
      </dgm:prSet>
      <dgm:spPr/>
      <dgm:t>
        <a:bodyPr/>
        <a:lstStyle/>
        <a:p>
          <a:endParaRPr lang="ru-RU"/>
        </a:p>
      </dgm:t>
    </dgm:pt>
    <dgm:pt modelId="{71E96FA2-8C65-4EA9-9B9B-6EEFD7F99EF5}" type="pres">
      <dgm:prSet presAssocID="{AB82503B-FD9E-41CE-A2B4-C2FF254F42D4}" presName="linNode" presStyleCnt="0"/>
      <dgm:spPr/>
    </dgm:pt>
    <dgm:pt modelId="{3AB7E094-2D24-4999-8A93-246518D7F9CE}" type="pres">
      <dgm:prSet presAssocID="{AB82503B-FD9E-41CE-A2B4-C2FF254F42D4}" presName="parentText" presStyleLbl="node1" presStyleIdx="0" presStyleCnt="4" custScaleX="87942" custScaleY="115393">
        <dgm:presLayoutVars>
          <dgm:chMax val="1"/>
          <dgm:bulletEnabled val="1"/>
        </dgm:presLayoutVars>
      </dgm:prSet>
      <dgm:spPr/>
      <dgm:t>
        <a:bodyPr/>
        <a:lstStyle/>
        <a:p>
          <a:endParaRPr lang="en-US"/>
        </a:p>
      </dgm:t>
    </dgm:pt>
    <dgm:pt modelId="{87DCED8D-A2E4-40F5-BD56-3D62BD1FC44F}" type="pres">
      <dgm:prSet presAssocID="{AB82503B-FD9E-41CE-A2B4-C2FF254F42D4}" presName="descendantText" presStyleLbl="alignAccFollowNode1" presStyleIdx="0" presStyleCnt="4" custScaleX="120680" custScaleY="138042">
        <dgm:presLayoutVars>
          <dgm:bulletEnabled val="1"/>
        </dgm:presLayoutVars>
      </dgm:prSet>
      <dgm:spPr/>
      <dgm:t>
        <a:bodyPr/>
        <a:lstStyle/>
        <a:p>
          <a:endParaRPr lang="en-US"/>
        </a:p>
      </dgm:t>
    </dgm:pt>
    <dgm:pt modelId="{8B5D0270-D58B-48D2-911E-C7C60A666084}" type="pres">
      <dgm:prSet presAssocID="{E39DC7EE-CBE2-426A-8602-0AC90294EF3C}" presName="sp" presStyleCnt="0"/>
      <dgm:spPr/>
    </dgm:pt>
    <dgm:pt modelId="{5A0AFC3C-7B4F-4643-BBEF-54FC21647537}" type="pres">
      <dgm:prSet presAssocID="{7478B85A-A784-4BC2-A1CE-931DB26440D6}" presName="linNode" presStyleCnt="0"/>
      <dgm:spPr/>
    </dgm:pt>
    <dgm:pt modelId="{5A98D8E2-FCF4-4494-BAFA-29B8E73CB59B}" type="pres">
      <dgm:prSet presAssocID="{7478B85A-A784-4BC2-A1CE-931DB26440D6}" presName="parentText" presStyleLbl="node1" presStyleIdx="1" presStyleCnt="4">
        <dgm:presLayoutVars>
          <dgm:chMax val="1"/>
          <dgm:bulletEnabled val="1"/>
        </dgm:presLayoutVars>
      </dgm:prSet>
      <dgm:spPr/>
      <dgm:t>
        <a:bodyPr/>
        <a:lstStyle/>
        <a:p>
          <a:endParaRPr lang="ru-RU"/>
        </a:p>
      </dgm:t>
    </dgm:pt>
    <dgm:pt modelId="{A4E505FE-CCA7-482E-ABC5-32762DA63689}" type="pres">
      <dgm:prSet presAssocID="{7478B85A-A784-4BC2-A1CE-931DB26440D6}" presName="descendantText" presStyleLbl="alignAccFollowNode1" presStyleIdx="1" presStyleCnt="4" custScaleX="128469" custScaleY="116279">
        <dgm:presLayoutVars>
          <dgm:bulletEnabled val="1"/>
        </dgm:presLayoutVars>
      </dgm:prSet>
      <dgm:spPr/>
      <dgm:t>
        <a:bodyPr/>
        <a:lstStyle/>
        <a:p>
          <a:endParaRPr lang="en-US"/>
        </a:p>
      </dgm:t>
    </dgm:pt>
    <dgm:pt modelId="{9C054643-BD16-40B4-B44A-B0E3E287B825}" type="pres">
      <dgm:prSet presAssocID="{6D9B2A26-CFDD-420B-A6FF-30853F030303}" presName="sp" presStyleCnt="0"/>
      <dgm:spPr/>
    </dgm:pt>
    <dgm:pt modelId="{4BDF6F85-91EC-40EA-A1E3-110A7DFA8DDC}" type="pres">
      <dgm:prSet presAssocID="{EAAA8BFE-2654-470C-BD97-A11B455AD538}" presName="linNode" presStyleCnt="0"/>
      <dgm:spPr/>
    </dgm:pt>
    <dgm:pt modelId="{68BAEC5F-2AC1-47C0-8449-8741EB06B8BB}" type="pres">
      <dgm:prSet presAssocID="{EAAA8BFE-2654-470C-BD97-A11B455AD538}" presName="parentText" presStyleLbl="node1" presStyleIdx="2" presStyleCnt="4">
        <dgm:presLayoutVars>
          <dgm:chMax val="1"/>
          <dgm:bulletEnabled val="1"/>
        </dgm:presLayoutVars>
      </dgm:prSet>
      <dgm:spPr/>
      <dgm:t>
        <a:bodyPr/>
        <a:lstStyle/>
        <a:p>
          <a:endParaRPr lang="ru-RU"/>
        </a:p>
      </dgm:t>
    </dgm:pt>
    <dgm:pt modelId="{52421AE1-1AC9-4B12-BFF7-D97A083C2C5C}" type="pres">
      <dgm:prSet presAssocID="{EAAA8BFE-2654-470C-BD97-A11B455AD538}" presName="descendantText" presStyleLbl="alignAccFollowNode1" presStyleIdx="2" presStyleCnt="4" custScaleX="128469" custScaleY="116279">
        <dgm:presLayoutVars>
          <dgm:bulletEnabled val="1"/>
        </dgm:presLayoutVars>
      </dgm:prSet>
      <dgm:spPr/>
      <dgm:t>
        <a:bodyPr/>
        <a:lstStyle/>
        <a:p>
          <a:endParaRPr lang="en-US"/>
        </a:p>
      </dgm:t>
    </dgm:pt>
    <dgm:pt modelId="{6423256F-2C5F-499B-9341-4658F313D632}" type="pres">
      <dgm:prSet presAssocID="{BFC31DE0-85A9-4E56-855A-64786CE7B838}" presName="sp" presStyleCnt="0"/>
      <dgm:spPr/>
    </dgm:pt>
    <dgm:pt modelId="{EB531DD9-C3E1-46A6-83B9-CCCC2F6AA7EC}" type="pres">
      <dgm:prSet presAssocID="{6B020E7D-9578-4CFF-81FC-3028BE136911}" presName="linNode" presStyleCnt="0"/>
      <dgm:spPr/>
    </dgm:pt>
    <dgm:pt modelId="{B9B13C4C-0055-44D3-A0CC-F7840DBD55B9}" type="pres">
      <dgm:prSet presAssocID="{6B020E7D-9578-4CFF-81FC-3028BE136911}" presName="parentText" presStyleLbl="node1" presStyleIdx="3" presStyleCnt="4" custScaleX="90728" custScaleY="85867">
        <dgm:presLayoutVars>
          <dgm:chMax val="1"/>
          <dgm:bulletEnabled val="1"/>
        </dgm:presLayoutVars>
      </dgm:prSet>
      <dgm:spPr/>
      <dgm:t>
        <a:bodyPr/>
        <a:lstStyle/>
        <a:p>
          <a:endParaRPr lang="en-US"/>
        </a:p>
      </dgm:t>
    </dgm:pt>
    <dgm:pt modelId="{B22BBCCE-2EDC-485C-92BB-93AACB9831EB}" type="pres">
      <dgm:prSet presAssocID="{6B020E7D-9578-4CFF-81FC-3028BE136911}" presName="descendantText" presStyleLbl="alignAccFollowNode1" presStyleIdx="3" presStyleCnt="4" custScaleX="114218" custScaleY="116279">
        <dgm:presLayoutVars>
          <dgm:bulletEnabled val="1"/>
        </dgm:presLayoutVars>
      </dgm:prSet>
      <dgm:spPr/>
      <dgm:t>
        <a:bodyPr/>
        <a:lstStyle/>
        <a:p>
          <a:endParaRPr lang="en-US"/>
        </a:p>
      </dgm:t>
    </dgm:pt>
  </dgm:ptLst>
  <dgm:cxnLst>
    <dgm:cxn modelId="{0E73E94C-B90E-4C77-9843-82BB0C98B7C2}" srcId="{CE0DBAF9-9BC5-4236-93D4-B2FD68276433}" destId="{7478B85A-A784-4BC2-A1CE-931DB26440D6}" srcOrd="1" destOrd="0" parTransId="{B7148D9D-FB67-4113-B82F-A07C2CAA3CB7}" sibTransId="{6D9B2A26-CFDD-420B-A6FF-30853F030303}"/>
    <dgm:cxn modelId="{043EF8C8-15EF-41F9-8632-0F6B3563BBD0}" type="presOf" srcId="{7478B85A-A784-4BC2-A1CE-931DB26440D6}" destId="{5A98D8E2-FCF4-4494-BAFA-29B8E73CB59B}" srcOrd="0" destOrd="0" presId="urn:microsoft.com/office/officeart/2005/8/layout/vList5"/>
    <dgm:cxn modelId="{D5C6F4F5-F1C8-4E6C-8357-9F006930EA25}" srcId="{7478B85A-A784-4BC2-A1CE-931DB26440D6}" destId="{DE24C051-2F11-4898-B7AD-03BF964F2F6C}" srcOrd="0" destOrd="0" parTransId="{62C13CAF-3567-4C02-871F-370908E6B135}" sibTransId="{59DAF401-364C-4389-9B18-4ACFC84E17E4}"/>
    <dgm:cxn modelId="{32EDE889-BB57-4D21-BD50-67839F73DD3F}" type="presOf" srcId="{EAAA8BFE-2654-470C-BD97-A11B455AD538}" destId="{68BAEC5F-2AC1-47C0-8449-8741EB06B8BB}" srcOrd="0" destOrd="0" presId="urn:microsoft.com/office/officeart/2005/8/layout/vList5"/>
    <dgm:cxn modelId="{EA8717B5-FC9A-4A29-92A1-8AE815FAC6CE}" type="presOf" srcId="{AB82503B-FD9E-41CE-A2B4-C2FF254F42D4}" destId="{3AB7E094-2D24-4999-8A93-246518D7F9CE}" srcOrd="0" destOrd="0" presId="urn:microsoft.com/office/officeart/2005/8/layout/vList5"/>
    <dgm:cxn modelId="{33BF7A9A-3FAE-46E1-87C7-DB12C327B118}" type="presOf" srcId="{6B020E7D-9578-4CFF-81FC-3028BE136911}" destId="{B9B13C4C-0055-44D3-A0CC-F7840DBD55B9}" srcOrd="0" destOrd="0" presId="urn:microsoft.com/office/officeart/2005/8/layout/vList5"/>
    <dgm:cxn modelId="{6AD1BD8C-E4DF-493C-819C-1329032CBB31}" type="presOf" srcId="{DE24C051-2F11-4898-B7AD-03BF964F2F6C}" destId="{A4E505FE-CCA7-482E-ABC5-32762DA63689}" srcOrd="0" destOrd="0" presId="urn:microsoft.com/office/officeart/2005/8/layout/vList5"/>
    <dgm:cxn modelId="{1774CD61-24C8-4F7B-8C38-00CA775984BC}" srcId="{CE0DBAF9-9BC5-4236-93D4-B2FD68276433}" destId="{6B020E7D-9578-4CFF-81FC-3028BE136911}" srcOrd="3" destOrd="0" parTransId="{56768356-EF4F-4C35-AF3F-51E1FDEBFBC6}" sibTransId="{869711D5-721A-4A43-8976-7E1012E3DF00}"/>
    <dgm:cxn modelId="{2762A9E2-4E4E-4321-B735-64387F37B688}" type="presOf" srcId="{6C9F23FA-F939-4AAC-AB67-6D839D813DF6}" destId="{B22BBCCE-2EDC-485C-92BB-93AACB9831EB}" srcOrd="0" destOrd="0" presId="urn:microsoft.com/office/officeart/2005/8/layout/vList5"/>
    <dgm:cxn modelId="{182E2910-4715-451E-8D88-9B4141973DAF}" srcId="{AB82503B-FD9E-41CE-A2B4-C2FF254F42D4}" destId="{B38BC8DC-9F42-42A6-B05E-A700A3F3E828}" srcOrd="1" destOrd="0" parTransId="{452C3BD4-EEFB-4026-A0A6-07A1A70CA254}" sibTransId="{36A76771-F929-4C32-BD41-D92160B26DA2}"/>
    <dgm:cxn modelId="{E13C02F7-C422-4015-B929-6BBEFDF2E00E}" srcId="{CE0DBAF9-9BC5-4236-93D4-B2FD68276433}" destId="{EAAA8BFE-2654-470C-BD97-A11B455AD538}" srcOrd="2" destOrd="0" parTransId="{7A63E1B4-9F15-41A1-AD5B-D2162CAD2F77}" sibTransId="{BFC31DE0-85A9-4E56-855A-64786CE7B838}"/>
    <dgm:cxn modelId="{D963DB4B-EE77-46A0-A4EC-5E0030817BA5}" srcId="{EAAA8BFE-2654-470C-BD97-A11B455AD538}" destId="{F9367F32-AD2F-4EFA-82D9-3F51D25D0460}" srcOrd="0" destOrd="0" parTransId="{94808751-693A-4CC2-99B9-DDC3B16C0C72}" sibTransId="{310CC9A4-BF9C-4095-A85A-E529B10357D9}"/>
    <dgm:cxn modelId="{3D819043-A1E7-42FF-A0F6-A41213BB40D7}" srcId="{6B020E7D-9578-4CFF-81FC-3028BE136911}" destId="{6C9F23FA-F939-4AAC-AB67-6D839D813DF6}" srcOrd="0" destOrd="0" parTransId="{45D1E260-F1D6-4D25-8BD9-3021D74B9F0C}" sibTransId="{4B8260A4-7DDC-482A-B145-8B5DCC94BC53}"/>
    <dgm:cxn modelId="{CC3B720F-FF99-4719-9FFF-D6AD9D02C5C9}" type="presOf" srcId="{EFC1D6D5-CFB8-4504-A998-8CB9C78158E8}" destId="{87DCED8D-A2E4-40F5-BD56-3D62BD1FC44F}" srcOrd="0" destOrd="0" presId="urn:microsoft.com/office/officeart/2005/8/layout/vList5"/>
    <dgm:cxn modelId="{0017372F-FEC7-4D2D-9259-BD4334DCCAD2}" type="presOf" srcId="{CE0DBAF9-9BC5-4236-93D4-B2FD68276433}" destId="{DA9A0B12-341E-49E7-9636-18687BFD55A4}" srcOrd="0" destOrd="0" presId="urn:microsoft.com/office/officeart/2005/8/layout/vList5"/>
    <dgm:cxn modelId="{2BF58200-D2C6-4387-A77D-8B63094B2615}" srcId="{CE0DBAF9-9BC5-4236-93D4-B2FD68276433}" destId="{AB82503B-FD9E-41CE-A2B4-C2FF254F42D4}" srcOrd="0" destOrd="0" parTransId="{FD0157F2-EAFB-4748-924F-DF95AA9C1E31}" sibTransId="{E39DC7EE-CBE2-426A-8602-0AC90294EF3C}"/>
    <dgm:cxn modelId="{2BDE46BC-D51E-4EA8-9F1B-B108DDD7E41F}" type="presOf" srcId="{F9367F32-AD2F-4EFA-82D9-3F51D25D0460}" destId="{52421AE1-1AC9-4B12-BFF7-D97A083C2C5C}" srcOrd="0" destOrd="0" presId="urn:microsoft.com/office/officeart/2005/8/layout/vList5"/>
    <dgm:cxn modelId="{97EFF3B2-B043-48CF-9BA3-ABAFEFD501E6}" srcId="{AB82503B-FD9E-41CE-A2B4-C2FF254F42D4}" destId="{EFC1D6D5-CFB8-4504-A998-8CB9C78158E8}" srcOrd="0" destOrd="0" parTransId="{7BC723FD-9598-4904-8290-7E38C7F6CB06}" sibTransId="{116DE2B9-B180-44B7-9AF6-FC6E9C1E64C1}"/>
    <dgm:cxn modelId="{EEFD9547-7FCB-4E70-A055-8AD38C76F76E}" type="presOf" srcId="{B38BC8DC-9F42-42A6-B05E-A700A3F3E828}" destId="{87DCED8D-A2E4-40F5-BD56-3D62BD1FC44F}" srcOrd="0" destOrd="1" presId="urn:microsoft.com/office/officeart/2005/8/layout/vList5"/>
    <dgm:cxn modelId="{2193EB3C-A8EC-4709-897E-B007A76C5949}" type="presParOf" srcId="{DA9A0B12-341E-49E7-9636-18687BFD55A4}" destId="{71E96FA2-8C65-4EA9-9B9B-6EEFD7F99EF5}" srcOrd="0" destOrd="0" presId="urn:microsoft.com/office/officeart/2005/8/layout/vList5"/>
    <dgm:cxn modelId="{D149F441-6A79-426C-803B-2EDAE054E36D}" type="presParOf" srcId="{71E96FA2-8C65-4EA9-9B9B-6EEFD7F99EF5}" destId="{3AB7E094-2D24-4999-8A93-246518D7F9CE}" srcOrd="0" destOrd="0" presId="urn:microsoft.com/office/officeart/2005/8/layout/vList5"/>
    <dgm:cxn modelId="{733968E0-1271-479B-A9EB-3515EA4CD3AB}" type="presParOf" srcId="{71E96FA2-8C65-4EA9-9B9B-6EEFD7F99EF5}" destId="{87DCED8D-A2E4-40F5-BD56-3D62BD1FC44F}" srcOrd="1" destOrd="0" presId="urn:microsoft.com/office/officeart/2005/8/layout/vList5"/>
    <dgm:cxn modelId="{99672014-A714-491A-82A7-6246027371C8}" type="presParOf" srcId="{DA9A0B12-341E-49E7-9636-18687BFD55A4}" destId="{8B5D0270-D58B-48D2-911E-C7C60A666084}" srcOrd="1" destOrd="0" presId="urn:microsoft.com/office/officeart/2005/8/layout/vList5"/>
    <dgm:cxn modelId="{F650663F-AC43-4C61-B846-24BBE1DB2CAA}" type="presParOf" srcId="{DA9A0B12-341E-49E7-9636-18687BFD55A4}" destId="{5A0AFC3C-7B4F-4643-BBEF-54FC21647537}" srcOrd="2" destOrd="0" presId="urn:microsoft.com/office/officeart/2005/8/layout/vList5"/>
    <dgm:cxn modelId="{90D3A379-96B0-4414-A729-3F518AD6FE3D}" type="presParOf" srcId="{5A0AFC3C-7B4F-4643-BBEF-54FC21647537}" destId="{5A98D8E2-FCF4-4494-BAFA-29B8E73CB59B}" srcOrd="0" destOrd="0" presId="urn:microsoft.com/office/officeart/2005/8/layout/vList5"/>
    <dgm:cxn modelId="{57BA7CB9-015B-4F82-80BD-B38B98608B8D}" type="presParOf" srcId="{5A0AFC3C-7B4F-4643-BBEF-54FC21647537}" destId="{A4E505FE-CCA7-482E-ABC5-32762DA63689}" srcOrd="1" destOrd="0" presId="urn:microsoft.com/office/officeart/2005/8/layout/vList5"/>
    <dgm:cxn modelId="{560EECBA-980D-43AC-BC88-A9FC07C5A25D}" type="presParOf" srcId="{DA9A0B12-341E-49E7-9636-18687BFD55A4}" destId="{9C054643-BD16-40B4-B44A-B0E3E287B825}" srcOrd="3" destOrd="0" presId="urn:microsoft.com/office/officeart/2005/8/layout/vList5"/>
    <dgm:cxn modelId="{2519C7B7-D2B4-4131-9DE6-C43746E06910}" type="presParOf" srcId="{DA9A0B12-341E-49E7-9636-18687BFD55A4}" destId="{4BDF6F85-91EC-40EA-A1E3-110A7DFA8DDC}" srcOrd="4" destOrd="0" presId="urn:microsoft.com/office/officeart/2005/8/layout/vList5"/>
    <dgm:cxn modelId="{AA291111-0648-4A03-97E7-0CD4BB260253}" type="presParOf" srcId="{4BDF6F85-91EC-40EA-A1E3-110A7DFA8DDC}" destId="{68BAEC5F-2AC1-47C0-8449-8741EB06B8BB}" srcOrd="0" destOrd="0" presId="urn:microsoft.com/office/officeart/2005/8/layout/vList5"/>
    <dgm:cxn modelId="{9DB8A014-78CB-42C3-82B2-3251AE45D349}" type="presParOf" srcId="{4BDF6F85-91EC-40EA-A1E3-110A7DFA8DDC}" destId="{52421AE1-1AC9-4B12-BFF7-D97A083C2C5C}" srcOrd="1" destOrd="0" presId="urn:microsoft.com/office/officeart/2005/8/layout/vList5"/>
    <dgm:cxn modelId="{3C0A5232-46AD-4DE4-BBD5-12495B5C26A5}" type="presParOf" srcId="{DA9A0B12-341E-49E7-9636-18687BFD55A4}" destId="{6423256F-2C5F-499B-9341-4658F313D632}" srcOrd="5" destOrd="0" presId="urn:microsoft.com/office/officeart/2005/8/layout/vList5"/>
    <dgm:cxn modelId="{247F429D-5317-4E1D-A0DD-0D718CFFA502}" type="presParOf" srcId="{DA9A0B12-341E-49E7-9636-18687BFD55A4}" destId="{EB531DD9-C3E1-46A6-83B9-CCCC2F6AA7EC}" srcOrd="6" destOrd="0" presId="urn:microsoft.com/office/officeart/2005/8/layout/vList5"/>
    <dgm:cxn modelId="{63E56D68-C245-47E2-8F7D-C4A5264FF9FF}" type="presParOf" srcId="{EB531DD9-C3E1-46A6-83B9-CCCC2F6AA7EC}" destId="{B9B13C4C-0055-44D3-A0CC-F7840DBD55B9}" srcOrd="0" destOrd="0" presId="urn:microsoft.com/office/officeart/2005/8/layout/vList5"/>
    <dgm:cxn modelId="{221A00BA-FE19-40D2-B3E2-B079988B30F5}" type="presParOf" srcId="{EB531DD9-C3E1-46A6-83B9-CCCC2F6AA7EC}" destId="{B22BBCCE-2EDC-485C-92BB-93AACB9831EB}"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DCED8D-A2E4-40F5-BD56-3D62BD1FC44F}">
      <dsp:nvSpPr>
        <dsp:cNvPr id="0" name=""/>
        <dsp:cNvSpPr/>
      </dsp:nvSpPr>
      <dsp:spPr>
        <a:xfrm rot="5400000">
          <a:off x="4654947" y="-2232022"/>
          <a:ext cx="1309951" cy="5834745"/>
        </a:xfrm>
        <a:prstGeom prst="round2SameRect">
          <a:avLst/>
        </a:prstGeom>
        <a:solidFill>
          <a:schemeClr val="bg1">
            <a:lumMod val="75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rtl="0">
            <a:lnSpc>
              <a:spcPct val="90000"/>
            </a:lnSpc>
            <a:spcBef>
              <a:spcPct val="0"/>
            </a:spcBef>
            <a:spcAft>
              <a:spcPct val="15000"/>
            </a:spcAft>
            <a:buChar char="••"/>
          </a:pPr>
          <a:r>
            <a:rPr lang="en-US" sz="2400" kern="1200" dirty="0" smtClean="0"/>
            <a:t>About 25 % countries are missing gross intake rate data for 2010-2011</a:t>
          </a:r>
          <a:endParaRPr lang="en-US" sz="2400" kern="1200" dirty="0"/>
        </a:p>
        <a:p>
          <a:pPr marL="228600" lvl="1" indent="-228600" algn="l" defTabSz="1066800" rtl="0">
            <a:lnSpc>
              <a:spcPct val="90000"/>
            </a:lnSpc>
            <a:spcBef>
              <a:spcPct val="0"/>
            </a:spcBef>
            <a:spcAft>
              <a:spcPct val="15000"/>
            </a:spcAft>
            <a:buChar char="••"/>
          </a:pPr>
          <a:r>
            <a:rPr lang="en-US" sz="2400" kern="1200" dirty="0" smtClean="0"/>
            <a:t>About 15% missing pupil-teacher ratio</a:t>
          </a:r>
          <a:endParaRPr lang="en-US" sz="2400" kern="1200" dirty="0"/>
        </a:p>
      </dsp:txBody>
      <dsp:txXfrm rot="-5400000">
        <a:off x="2392551" y="94321"/>
        <a:ext cx="5770798" cy="1182057"/>
      </dsp:txXfrm>
    </dsp:sp>
    <dsp:sp modelId="{3AB7E094-2D24-4999-8A93-246518D7F9CE}">
      <dsp:nvSpPr>
        <dsp:cNvPr id="0" name=""/>
        <dsp:cNvSpPr/>
      </dsp:nvSpPr>
      <dsp:spPr>
        <a:xfrm>
          <a:off x="857" y="960"/>
          <a:ext cx="2391693" cy="1368779"/>
        </a:xfrm>
        <a:prstGeom prst="roundRect">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rtl="0">
            <a:lnSpc>
              <a:spcPct val="90000"/>
            </a:lnSpc>
            <a:spcBef>
              <a:spcPct val="0"/>
            </a:spcBef>
            <a:spcAft>
              <a:spcPct val="35000"/>
            </a:spcAft>
          </a:pPr>
          <a:r>
            <a:rPr lang="en-US" sz="2800" kern="1200" dirty="0" smtClean="0"/>
            <a:t>UIS</a:t>
          </a:r>
          <a:endParaRPr lang="en-US" sz="2800" kern="1200" dirty="0"/>
        </a:p>
      </dsp:txBody>
      <dsp:txXfrm>
        <a:off x="67675" y="67778"/>
        <a:ext cx="2258057" cy="1235143"/>
      </dsp:txXfrm>
    </dsp:sp>
    <dsp:sp modelId="{A4E505FE-CCA7-482E-ABC5-32762DA63689}">
      <dsp:nvSpPr>
        <dsp:cNvPr id="0" name=""/>
        <dsp:cNvSpPr/>
      </dsp:nvSpPr>
      <dsp:spPr>
        <a:xfrm rot="5400000">
          <a:off x="4815848" y="-839035"/>
          <a:ext cx="1103431" cy="5722357"/>
        </a:xfrm>
        <a:prstGeom prst="round2SameRect">
          <a:avLst/>
        </a:prstGeom>
        <a:solidFill>
          <a:schemeClr val="bg1">
            <a:lumMod val="75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rtl="0">
            <a:lnSpc>
              <a:spcPct val="90000"/>
            </a:lnSpc>
            <a:spcBef>
              <a:spcPct val="0"/>
            </a:spcBef>
            <a:spcAft>
              <a:spcPct val="15000"/>
            </a:spcAft>
            <a:buChar char="••"/>
          </a:pPr>
          <a:r>
            <a:rPr lang="en-US" sz="2400" kern="1200" dirty="0" smtClean="0"/>
            <a:t>Armenia, 8th grade student survey: 12% missing on question about parental education</a:t>
          </a:r>
          <a:endParaRPr lang="en-US" sz="2400" kern="1200" dirty="0"/>
        </a:p>
      </dsp:txBody>
      <dsp:txXfrm rot="-5400000">
        <a:off x="2506386" y="1524292"/>
        <a:ext cx="5668492" cy="995701"/>
      </dsp:txXfrm>
    </dsp:sp>
    <dsp:sp modelId="{5A98D8E2-FCF4-4494-BAFA-29B8E73CB59B}">
      <dsp:nvSpPr>
        <dsp:cNvPr id="0" name=""/>
        <dsp:cNvSpPr/>
      </dsp:nvSpPr>
      <dsp:spPr>
        <a:xfrm>
          <a:off x="857" y="1429049"/>
          <a:ext cx="2505527" cy="1186189"/>
        </a:xfrm>
        <a:prstGeom prst="roundRect">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rtl="0">
            <a:lnSpc>
              <a:spcPct val="90000"/>
            </a:lnSpc>
            <a:spcBef>
              <a:spcPct val="0"/>
            </a:spcBef>
            <a:spcAft>
              <a:spcPct val="35000"/>
            </a:spcAft>
          </a:pPr>
          <a:r>
            <a:rPr lang="en-US" sz="2800" kern="1200" dirty="0" smtClean="0"/>
            <a:t>TIMSS</a:t>
          </a:r>
          <a:endParaRPr lang="en-US" sz="2800" kern="1200" dirty="0"/>
        </a:p>
      </dsp:txBody>
      <dsp:txXfrm>
        <a:off x="58762" y="1486954"/>
        <a:ext cx="2389717" cy="1070379"/>
      </dsp:txXfrm>
    </dsp:sp>
    <dsp:sp modelId="{52421AE1-1AC9-4B12-BFF7-D97A083C2C5C}">
      <dsp:nvSpPr>
        <dsp:cNvPr id="0" name=""/>
        <dsp:cNvSpPr/>
      </dsp:nvSpPr>
      <dsp:spPr>
        <a:xfrm rot="5400000">
          <a:off x="4815848" y="406463"/>
          <a:ext cx="1103431" cy="5722357"/>
        </a:xfrm>
        <a:prstGeom prst="round2SameRect">
          <a:avLst/>
        </a:prstGeom>
        <a:solidFill>
          <a:schemeClr val="bg1">
            <a:lumMod val="75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rtl="0">
            <a:lnSpc>
              <a:spcPct val="90000"/>
            </a:lnSpc>
            <a:spcBef>
              <a:spcPct val="0"/>
            </a:spcBef>
            <a:spcAft>
              <a:spcPct val="15000"/>
            </a:spcAft>
            <a:buChar char="••"/>
          </a:pPr>
          <a:r>
            <a:rPr lang="en-US" sz="2400" u="sng" kern="1200" dirty="0" smtClean="0"/>
            <a:t>Up to </a:t>
          </a:r>
          <a:r>
            <a:rPr lang="en-US" sz="2400" kern="1200" dirty="0" smtClean="0"/>
            <a:t>40%  missing data on reading comprehension questions </a:t>
          </a:r>
          <a:endParaRPr lang="en-US" sz="2400" kern="1200" dirty="0"/>
        </a:p>
      </dsp:txBody>
      <dsp:txXfrm rot="-5400000">
        <a:off x="2506386" y="2769791"/>
        <a:ext cx="5668492" cy="995701"/>
      </dsp:txXfrm>
    </dsp:sp>
    <dsp:sp modelId="{68BAEC5F-2AC1-47C0-8449-8741EB06B8BB}">
      <dsp:nvSpPr>
        <dsp:cNvPr id="0" name=""/>
        <dsp:cNvSpPr/>
      </dsp:nvSpPr>
      <dsp:spPr>
        <a:xfrm>
          <a:off x="857" y="2674547"/>
          <a:ext cx="2505527" cy="1186189"/>
        </a:xfrm>
        <a:prstGeom prst="roundRect">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rtl="0">
            <a:lnSpc>
              <a:spcPct val="90000"/>
            </a:lnSpc>
            <a:spcBef>
              <a:spcPct val="0"/>
            </a:spcBef>
            <a:spcAft>
              <a:spcPct val="35000"/>
            </a:spcAft>
          </a:pPr>
          <a:r>
            <a:rPr lang="en-US" sz="2800" kern="1200" dirty="0" smtClean="0"/>
            <a:t>EGRA</a:t>
          </a:r>
          <a:endParaRPr lang="en-US" sz="2800" kern="1200" dirty="0"/>
        </a:p>
      </dsp:txBody>
      <dsp:txXfrm>
        <a:off x="58762" y="2732452"/>
        <a:ext cx="2389717" cy="1070379"/>
      </dsp:txXfrm>
    </dsp:sp>
    <dsp:sp modelId="{B22BBCCE-2EDC-485C-92BB-93AACB9831EB}">
      <dsp:nvSpPr>
        <dsp:cNvPr id="0" name=""/>
        <dsp:cNvSpPr/>
      </dsp:nvSpPr>
      <dsp:spPr>
        <a:xfrm rot="5400000">
          <a:off x="4833507" y="1628357"/>
          <a:ext cx="1103431" cy="5686809"/>
        </a:xfrm>
        <a:prstGeom prst="round2SameRect">
          <a:avLst/>
        </a:prstGeom>
        <a:solidFill>
          <a:schemeClr val="bg1">
            <a:lumMod val="75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rtl="0">
            <a:lnSpc>
              <a:spcPct val="90000"/>
            </a:lnSpc>
            <a:spcBef>
              <a:spcPct val="0"/>
            </a:spcBef>
            <a:spcAft>
              <a:spcPct val="15000"/>
            </a:spcAft>
            <a:buChar char="••"/>
          </a:pPr>
          <a:r>
            <a:rPr lang="en-US" sz="2400" kern="1200" dirty="0" smtClean="0"/>
            <a:t>Aid effectiveness survey:  25-70% countries not reporting data on primary completion, intake</a:t>
          </a:r>
          <a:endParaRPr lang="en-US" sz="2400" kern="1200" dirty="0"/>
        </a:p>
      </dsp:txBody>
      <dsp:txXfrm rot="-5400000">
        <a:off x="2541819" y="3973911"/>
        <a:ext cx="5632944" cy="995701"/>
      </dsp:txXfrm>
    </dsp:sp>
    <dsp:sp modelId="{B9B13C4C-0055-44D3-A0CC-F7840DBD55B9}">
      <dsp:nvSpPr>
        <dsp:cNvPr id="0" name=""/>
        <dsp:cNvSpPr/>
      </dsp:nvSpPr>
      <dsp:spPr>
        <a:xfrm>
          <a:off x="857" y="3962489"/>
          <a:ext cx="2540960" cy="1018545"/>
        </a:xfrm>
        <a:prstGeom prst="roundRect">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rtl="0">
            <a:lnSpc>
              <a:spcPct val="90000"/>
            </a:lnSpc>
            <a:spcBef>
              <a:spcPct val="0"/>
            </a:spcBef>
            <a:spcAft>
              <a:spcPct val="35000"/>
            </a:spcAft>
          </a:pPr>
          <a:r>
            <a:rPr lang="en-US" sz="3200" kern="1200" dirty="0" smtClean="0"/>
            <a:t>GPE</a:t>
          </a:r>
          <a:endParaRPr lang="en-US" sz="3200" kern="1200" dirty="0"/>
        </a:p>
      </dsp:txBody>
      <dsp:txXfrm>
        <a:off x="50578" y="4012210"/>
        <a:ext cx="2441518" cy="919103"/>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0.19363</cdr:x>
      <cdr:y>0.33891</cdr:y>
    </cdr:from>
    <cdr:to>
      <cdr:x>0.85577</cdr:x>
      <cdr:y>0.34763</cdr:y>
    </cdr:to>
    <cdr:cxnSp macro="">
      <cdr:nvCxnSpPr>
        <cdr:cNvPr id="3" name="Straight Arrow Connector 2"/>
        <cdr:cNvCxnSpPr/>
      </cdr:nvCxnSpPr>
      <cdr:spPr>
        <a:xfrm xmlns:a="http://schemas.openxmlformats.org/drawingml/2006/main" flipV="1">
          <a:off x="841462" y="881119"/>
          <a:ext cx="2877552" cy="22672"/>
        </a:xfrm>
        <a:prstGeom xmlns:a="http://schemas.openxmlformats.org/drawingml/2006/main" prst="straightConnector1">
          <a:avLst/>
        </a:prstGeom>
        <a:ln xmlns:a="http://schemas.openxmlformats.org/drawingml/2006/main" w="15875">
          <a:solidFill>
            <a:srgbClr val="FF0000"/>
          </a:solidFill>
          <a:prstDash val="dash"/>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0.06255</cdr:x>
      <cdr:y>0.34474</cdr:y>
    </cdr:from>
    <cdr:to>
      <cdr:x>0.97922</cdr:x>
      <cdr:y>0.34474</cdr:y>
    </cdr:to>
    <cdr:cxnSp macro="">
      <cdr:nvCxnSpPr>
        <cdr:cNvPr id="3" name="Straight Connector 2"/>
        <cdr:cNvCxnSpPr/>
      </cdr:nvCxnSpPr>
      <cdr:spPr>
        <a:xfrm xmlns:a="http://schemas.openxmlformats.org/drawingml/2006/main">
          <a:off x="461001" y="862167"/>
          <a:ext cx="6755664" cy="0"/>
        </a:xfrm>
        <a:prstGeom xmlns:a="http://schemas.openxmlformats.org/drawingml/2006/main" prst="line">
          <a:avLst/>
        </a:prstGeom>
        <a:ln xmlns:a="http://schemas.openxmlformats.org/drawingml/2006/main" w="25400">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0.71371</cdr:x>
      <cdr:y>0.36263</cdr:y>
    </cdr:from>
    <cdr:to>
      <cdr:x>0.98246</cdr:x>
      <cdr:y>0.45986</cdr:y>
    </cdr:to>
    <cdr:sp macro="" textlink="">
      <cdr:nvSpPr>
        <cdr:cNvPr id="6" name="TextBox 5"/>
        <cdr:cNvSpPr txBox="1"/>
      </cdr:nvSpPr>
      <cdr:spPr>
        <a:xfrm xmlns:a="http://schemas.openxmlformats.org/drawingml/2006/main">
          <a:off x="5259912" y="906923"/>
          <a:ext cx="1980630" cy="24316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400" dirty="0"/>
            <a:t>Group mean= 32.4</a:t>
          </a:r>
        </a:p>
      </cdr:txBody>
    </cdr:sp>
  </cdr:relSizeAnchor>
</c:userShapes>
</file>

<file path=ppt/drawings/drawing3.xml><?xml version="1.0" encoding="utf-8"?>
<c:userShapes xmlns:c="http://schemas.openxmlformats.org/drawingml/2006/chart">
  <cdr:relSizeAnchor xmlns:cdr="http://schemas.openxmlformats.org/drawingml/2006/chartDrawing">
    <cdr:from>
      <cdr:x>0.05788</cdr:x>
      <cdr:y>0.60576</cdr:y>
    </cdr:from>
    <cdr:to>
      <cdr:x>0.97455</cdr:x>
      <cdr:y>0.60576</cdr:y>
    </cdr:to>
    <cdr:cxnSp macro="">
      <cdr:nvCxnSpPr>
        <cdr:cNvPr id="3" name="Straight Connector 2"/>
        <cdr:cNvCxnSpPr/>
      </cdr:nvCxnSpPr>
      <cdr:spPr>
        <a:xfrm xmlns:a="http://schemas.openxmlformats.org/drawingml/2006/main">
          <a:off x="434429" y="1442648"/>
          <a:ext cx="6880769" cy="0"/>
        </a:xfrm>
        <a:prstGeom xmlns:a="http://schemas.openxmlformats.org/drawingml/2006/main" prst="line">
          <a:avLst/>
        </a:prstGeom>
        <a:ln xmlns:a="http://schemas.openxmlformats.org/drawingml/2006/main" w="25400">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0.7334</cdr:x>
      <cdr:y>0.47018</cdr:y>
    </cdr:from>
    <cdr:to>
      <cdr:x>1</cdr:x>
      <cdr:y>0.57228</cdr:y>
    </cdr:to>
    <cdr:sp macro="" textlink="">
      <cdr:nvSpPr>
        <cdr:cNvPr id="4" name="TextBox 1"/>
        <cdr:cNvSpPr txBox="1"/>
      </cdr:nvSpPr>
      <cdr:spPr>
        <a:xfrm xmlns:a="http://schemas.openxmlformats.org/drawingml/2006/main">
          <a:off x="5505095" y="1119754"/>
          <a:ext cx="2001171" cy="24315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dirty="0"/>
            <a:t>Group mean= </a:t>
          </a:r>
          <a:r>
            <a:rPr lang="en-US" sz="1400" dirty="0" smtClean="0"/>
            <a:t>13.6</a:t>
          </a:r>
          <a:endParaRPr lang="en-US" sz="14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979" cy="465773"/>
          </a:xfrm>
          <a:prstGeom prst="rect">
            <a:avLst/>
          </a:prstGeom>
        </p:spPr>
        <p:txBody>
          <a:bodyPr vert="horz" lIns="91577" tIns="45789" rIns="91577" bIns="45789" rtlCol="0"/>
          <a:lstStyle>
            <a:lvl1pPr algn="l">
              <a:defRPr sz="1200"/>
            </a:lvl1pPr>
          </a:lstStyle>
          <a:p>
            <a:endParaRPr lang="en-US"/>
          </a:p>
        </p:txBody>
      </p:sp>
      <p:sp>
        <p:nvSpPr>
          <p:cNvPr id="3" name="Date Placeholder 2"/>
          <p:cNvSpPr>
            <a:spLocks noGrp="1"/>
          </p:cNvSpPr>
          <p:nvPr>
            <p:ph type="dt" sz="quarter" idx="1"/>
          </p:nvPr>
        </p:nvSpPr>
        <p:spPr>
          <a:xfrm>
            <a:off x="3977531" y="0"/>
            <a:ext cx="3043979" cy="465773"/>
          </a:xfrm>
          <a:prstGeom prst="rect">
            <a:avLst/>
          </a:prstGeom>
        </p:spPr>
        <p:txBody>
          <a:bodyPr vert="horz" lIns="91577" tIns="45789" rIns="91577" bIns="45789" rtlCol="0"/>
          <a:lstStyle>
            <a:lvl1pPr algn="r">
              <a:defRPr sz="1200"/>
            </a:lvl1pPr>
          </a:lstStyle>
          <a:p>
            <a:fld id="{A52343EA-B25A-40FE-A8F7-44A51CACF6DA}" type="datetimeFigureOut">
              <a:rPr lang="en-US" smtClean="0"/>
              <a:t>3/24/2014</a:t>
            </a:fld>
            <a:endParaRPr lang="en-US"/>
          </a:p>
        </p:txBody>
      </p:sp>
      <p:sp>
        <p:nvSpPr>
          <p:cNvPr id="4" name="Footer Placeholder 3"/>
          <p:cNvSpPr>
            <a:spLocks noGrp="1"/>
          </p:cNvSpPr>
          <p:nvPr>
            <p:ph type="ftr" sz="quarter" idx="2"/>
          </p:nvPr>
        </p:nvSpPr>
        <p:spPr>
          <a:xfrm>
            <a:off x="1" y="8841738"/>
            <a:ext cx="3043979" cy="465773"/>
          </a:xfrm>
          <a:prstGeom prst="rect">
            <a:avLst/>
          </a:prstGeom>
        </p:spPr>
        <p:txBody>
          <a:bodyPr vert="horz" lIns="91577" tIns="45789" rIns="91577" bIns="45789" rtlCol="0" anchor="b"/>
          <a:lstStyle>
            <a:lvl1pPr algn="l">
              <a:defRPr sz="1200"/>
            </a:lvl1pPr>
          </a:lstStyle>
          <a:p>
            <a:endParaRPr lang="en-US"/>
          </a:p>
        </p:txBody>
      </p:sp>
      <p:sp>
        <p:nvSpPr>
          <p:cNvPr id="5" name="Slide Number Placeholder 4"/>
          <p:cNvSpPr>
            <a:spLocks noGrp="1"/>
          </p:cNvSpPr>
          <p:nvPr>
            <p:ph type="sldNum" sz="quarter" idx="3"/>
          </p:nvPr>
        </p:nvSpPr>
        <p:spPr>
          <a:xfrm>
            <a:off x="3977531" y="8841738"/>
            <a:ext cx="3043979" cy="465773"/>
          </a:xfrm>
          <a:prstGeom prst="rect">
            <a:avLst/>
          </a:prstGeom>
        </p:spPr>
        <p:txBody>
          <a:bodyPr vert="horz" lIns="91577" tIns="45789" rIns="91577" bIns="45789" rtlCol="0" anchor="b"/>
          <a:lstStyle>
            <a:lvl1pPr algn="r">
              <a:defRPr sz="1200"/>
            </a:lvl1pPr>
          </a:lstStyle>
          <a:p>
            <a:fld id="{17D15ED4-403E-40FC-9F91-3560E99CE0E5}" type="slidenum">
              <a:rPr lang="en-US" smtClean="0"/>
              <a:t>‹#›</a:t>
            </a:fld>
            <a:endParaRPr lang="en-US"/>
          </a:p>
        </p:txBody>
      </p:sp>
    </p:spTree>
    <p:extLst>
      <p:ext uri="{BB962C8B-B14F-4D97-AF65-F5344CB8AC3E}">
        <p14:creationId xmlns:p14="http://schemas.microsoft.com/office/powerpoint/2010/main" val="33700183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979" cy="464183"/>
          </a:xfrm>
          <a:prstGeom prst="rect">
            <a:avLst/>
          </a:prstGeom>
        </p:spPr>
        <p:txBody>
          <a:bodyPr vert="horz" lIns="91787" tIns="45894" rIns="91787" bIns="45894" rtlCol="0"/>
          <a:lstStyle>
            <a:lvl1pPr algn="l">
              <a:defRPr sz="1200">
                <a:latin typeface="Arial" charset="0"/>
              </a:defRPr>
            </a:lvl1pPr>
          </a:lstStyle>
          <a:p>
            <a:pPr>
              <a:defRPr/>
            </a:pPr>
            <a:endParaRPr lang="en-US"/>
          </a:p>
        </p:txBody>
      </p:sp>
      <p:sp>
        <p:nvSpPr>
          <p:cNvPr id="3" name="Date Placeholder 2"/>
          <p:cNvSpPr>
            <a:spLocks noGrp="1"/>
          </p:cNvSpPr>
          <p:nvPr>
            <p:ph type="dt" idx="1"/>
          </p:nvPr>
        </p:nvSpPr>
        <p:spPr>
          <a:xfrm>
            <a:off x="3977531" y="0"/>
            <a:ext cx="3043979" cy="464183"/>
          </a:xfrm>
          <a:prstGeom prst="rect">
            <a:avLst/>
          </a:prstGeom>
        </p:spPr>
        <p:txBody>
          <a:bodyPr vert="horz" lIns="91787" tIns="45894" rIns="91787" bIns="45894" rtlCol="0"/>
          <a:lstStyle>
            <a:lvl1pPr algn="r">
              <a:defRPr sz="1200">
                <a:latin typeface="Arial" charset="0"/>
              </a:defRPr>
            </a:lvl1pPr>
          </a:lstStyle>
          <a:p>
            <a:pPr>
              <a:defRPr/>
            </a:pPr>
            <a:fld id="{3D3BC87C-9246-4AFD-9C0D-3EE9E2D2D8F5}" type="datetimeFigureOut">
              <a:rPr lang="en-US"/>
              <a:pPr>
                <a:defRPr/>
              </a:pPr>
              <a:t>3/24/2014</a:t>
            </a:fld>
            <a:endParaRPr lang="en-US" dirty="0"/>
          </a:p>
        </p:txBody>
      </p:sp>
      <p:sp>
        <p:nvSpPr>
          <p:cNvPr id="4" name="Slide Image Placeholder 3"/>
          <p:cNvSpPr>
            <a:spLocks noGrp="1" noRot="1" noChangeAspect="1"/>
          </p:cNvSpPr>
          <p:nvPr>
            <p:ph type="sldImg" idx="2"/>
          </p:nvPr>
        </p:nvSpPr>
        <p:spPr>
          <a:xfrm>
            <a:off x="1184275" y="700088"/>
            <a:ext cx="4654550" cy="3490912"/>
          </a:xfrm>
          <a:prstGeom prst="rect">
            <a:avLst/>
          </a:prstGeom>
          <a:noFill/>
          <a:ln w="12700">
            <a:solidFill>
              <a:prstClr val="black"/>
            </a:solidFill>
          </a:ln>
        </p:spPr>
        <p:txBody>
          <a:bodyPr vert="horz" lIns="91787" tIns="45894" rIns="91787" bIns="45894" rtlCol="0" anchor="ctr"/>
          <a:lstStyle/>
          <a:p>
            <a:pPr lvl="0"/>
            <a:endParaRPr lang="en-US" noProof="0" dirty="0"/>
          </a:p>
        </p:txBody>
      </p:sp>
      <p:sp>
        <p:nvSpPr>
          <p:cNvPr id="5" name="Notes Placeholder 4"/>
          <p:cNvSpPr>
            <a:spLocks noGrp="1"/>
          </p:cNvSpPr>
          <p:nvPr>
            <p:ph type="body" sz="quarter" idx="3"/>
          </p:nvPr>
        </p:nvSpPr>
        <p:spPr>
          <a:xfrm>
            <a:off x="702946" y="4422459"/>
            <a:ext cx="5617208" cy="4187187"/>
          </a:xfrm>
          <a:prstGeom prst="rect">
            <a:avLst/>
          </a:prstGeom>
        </p:spPr>
        <p:txBody>
          <a:bodyPr vert="horz" lIns="91787" tIns="45894" rIns="91787" bIns="45894"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1" y="8843328"/>
            <a:ext cx="3043979" cy="464183"/>
          </a:xfrm>
          <a:prstGeom prst="rect">
            <a:avLst/>
          </a:prstGeom>
        </p:spPr>
        <p:txBody>
          <a:bodyPr vert="horz" lIns="91787" tIns="45894" rIns="91787" bIns="45894" rtlCol="0" anchor="b"/>
          <a:lstStyle>
            <a:lvl1pPr algn="l">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977531" y="8843328"/>
            <a:ext cx="3043979" cy="464183"/>
          </a:xfrm>
          <a:prstGeom prst="rect">
            <a:avLst/>
          </a:prstGeom>
        </p:spPr>
        <p:txBody>
          <a:bodyPr vert="horz" lIns="91787" tIns="45894" rIns="91787" bIns="45894" rtlCol="0" anchor="b"/>
          <a:lstStyle>
            <a:lvl1pPr algn="r">
              <a:defRPr sz="1200">
                <a:latin typeface="Arial" charset="0"/>
              </a:defRPr>
            </a:lvl1pPr>
          </a:lstStyle>
          <a:p>
            <a:pPr>
              <a:defRPr/>
            </a:pPr>
            <a:fld id="{1625AE7D-2ABF-4AF7-8215-38EBA036397F}" type="slidenum">
              <a:rPr lang="en-US"/>
              <a:pPr>
                <a:defRPr/>
              </a:pPr>
              <a:t>‹#›</a:t>
            </a:fld>
            <a:endParaRPr lang="en-US" dirty="0"/>
          </a:p>
        </p:txBody>
      </p:sp>
    </p:spTree>
    <p:extLst>
      <p:ext uri="{BB962C8B-B14F-4D97-AF65-F5344CB8AC3E}">
        <p14:creationId xmlns:p14="http://schemas.microsoft.com/office/powerpoint/2010/main" val="20581861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xfrm>
            <a:off x="1592" y="4422459"/>
            <a:ext cx="7019919" cy="41871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4064" indent="-286179" eaLnBrk="0" hangingPunct="0">
              <a:defRPr>
                <a:solidFill>
                  <a:schemeClr val="tx1"/>
                </a:solidFill>
                <a:latin typeface="Arial" charset="0"/>
              </a:defRPr>
            </a:lvl2pPr>
            <a:lvl3pPr marL="1144715" indent="-228943" eaLnBrk="0" hangingPunct="0">
              <a:defRPr>
                <a:solidFill>
                  <a:schemeClr val="tx1"/>
                </a:solidFill>
                <a:latin typeface="Arial" charset="0"/>
              </a:defRPr>
            </a:lvl3pPr>
            <a:lvl4pPr marL="1602600" indent="-228943" eaLnBrk="0" hangingPunct="0">
              <a:defRPr>
                <a:solidFill>
                  <a:schemeClr val="tx1"/>
                </a:solidFill>
                <a:latin typeface="Arial" charset="0"/>
              </a:defRPr>
            </a:lvl4pPr>
            <a:lvl5pPr marL="2060486" indent="-228943" eaLnBrk="0" hangingPunct="0">
              <a:defRPr>
                <a:solidFill>
                  <a:schemeClr val="tx1"/>
                </a:solidFill>
                <a:latin typeface="Arial" charset="0"/>
              </a:defRPr>
            </a:lvl5pPr>
            <a:lvl6pPr marL="2518372" indent="-228943" defTabSz="457886" eaLnBrk="0" fontAlgn="base" hangingPunct="0">
              <a:spcBef>
                <a:spcPct val="0"/>
              </a:spcBef>
              <a:spcAft>
                <a:spcPct val="0"/>
              </a:spcAft>
              <a:defRPr>
                <a:solidFill>
                  <a:schemeClr val="tx1"/>
                </a:solidFill>
                <a:latin typeface="Arial" charset="0"/>
              </a:defRPr>
            </a:lvl6pPr>
            <a:lvl7pPr marL="2976258" indent="-228943" defTabSz="457886" eaLnBrk="0" fontAlgn="base" hangingPunct="0">
              <a:spcBef>
                <a:spcPct val="0"/>
              </a:spcBef>
              <a:spcAft>
                <a:spcPct val="0"/>
              </a:spcAft>
              <a:defRPr>
                <a:solidFill>
                  <a:schemeClr val="tx1"/>
                </a:solidFill>
                <a:latin typeface="Arial" charset="0"/>
              </a:defRPr>
            </a:lvl7pPr>
            <a:lvl8pPr marL="3434144" indent="-228943" defTabSz="457886" eaLnBrk="0" fontAlgn="base" hangingPunct="0">
              <a:spcBef>
                <a:spcPct val="0"/>
              </a:spcBef>
              <a:spcAft>
                <a:spcPct val="0"/>
              </a:spcAft>
              <a:defRPr>
                <a:solidFill>
                  <a:schemeClr val="tx1"/>
                </a:solidFill>
                <a:latin typeface="Arial" charset="0"/>
              </a:defRPr>
            </a:lvl8pPr>
            <a:lvl9pPr marL="3892029" indent="-228943" defTabSz="457886" eaLnBrk="0" fontAlgn="base" hangingPunct="0">
              <a:spcBef>
                <a:spcPct val="0"/>
              </a:spcBef>
              <a:spcAft>
                <a:spcPct val="0"/>
              </a:spcAft>
              <a:defRPr>
                <a:solidFill>
                  <a:schemeClr val="tx1"/>
                </a:solidFill>
                <a:latin typeface="Arial" charset="0"/>
              </a:defRPr>
            </a:lvl9pPr>
          </a:lstStyle>
          <a:p>
            <a:pPr eaLnBrk="1" hangingPunct="1"/>
            <a:fld id="{7D47D669-52F0-4963-8454-4E7B7877850E}" type="slidenum">
              <a:rPr lang="en-US" altLang="en-US" smtClean="0"/>
              <a:pPr eaLnBrk="1" hangingPunct="1"/>
              <a:t>1</a:t>
            </a:fld>
            <a:endParaRPr lang="en-US" alt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707" lvl="1" indent="-171707" defTabSz="915772">
              <a:buFont typeface="Arial" panose="020B0604020202020204" pitchFamily="34" charset="0"/>
              <a:buChar char="•"/>
              <a:defRPr/>
            </a:pPr>
            <a:r>
              <a:rPr lang="en-US" dirty="0" smtClean="0"/>
              <a:t>Problem: countries in the same region or quarter may have very different OOSC rates, or many</a:t>
            </a:r>
            <a:r>
              <a:rPr lang="en-US" baseline="0" dirty="0" smtClean="0"/>
              <a:t> may be missing</a:t>
            </a:r>
          </a:p>
          <a:p>
            <a:pPr marL="171707" lvl="1" indent="-171707" defTabSz="915772">
              <a:buFont typeface="Arial" panose="020B0604020202020204" pitchFamily="34" charset="0"/>
              <a:buChar char="•"/>
              <a:defRPr/>
            </a:pPr>
            <a:r>
              <a:rPr lang="en-US" baseline="0" dirty="0" smtClean="0"/>
              <a:t>This chart shows the missing 2011 values by group, with their calculated group mean compared to their most recent OOSC value. The top one is an example of where the group mean is probably not a good imputation strategy, while the bottom chart shows where it is. Note that group means are based on the 2011 values (which are not shown here)</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1625AE7D-2ABF-4AF7-8215-38EBA036397F}" type="slidenum">
              <a:rPr lang="en-US" smtClean="0"/>
              <a:pPr>
                <a:defRPr/>
              </a:pPr>
              <a:t>19</a:t>
            </a:fld>
            <a:endParaRPr lang="en-US" dirty="0"/>
          </a:p>
        </p:txBody>
      </p:sp>
    </p:spTree>
    <p:extLst>
      <p:ext uri="{BB962C8B-B14F-4D97-AF65-F5344CB8AC3E}">
        <p14:creationId xmlns:p14="http://schemas.microsoft.com/office/powerpoint/2010/main" val="4415233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707" indent="-171707">
              <a:buFont typeface="Arial" panose="020B0604020202020204" pitchFamily="34" charset="0"/>
              <a:buChar char="•"/>
            </a:pPr>
            <a:r>
              <a:rPr lang="en-US" dirty="0" smtClean="0"/>
              <a:t>If a pattern existed and was appropriate, a slope based on data after 2006 (only four countries!)</a:t>
            </a:r>
          </a:p>
          <a:p>
            <a:pPr marL="171707" indent="-171707">
              <a:buFont typeface="Arial" panose="020B0604020202020204" pitchFamily="34" charset="0"/>
              <a:buChar char="•"/>
            </a:pPr>
            <a:r>
              <a:rPr lang="en-US" dirty="0" smtClean="0"/>
              <a:t>If pattern didn’t exist, LOCF</a:t>
            </a:r>
          </a:p>
          <a:p>
            <a:pPr marL="171707" indent="-171707">
              <a:buFont typeface="Arial" panose="020B0604020202020204" pitchFamily="34" charset="0"/>
              <a:buChar char="•"/>
            </a:pPr>
            <a:r>
              <a:rPr lang="en-US" dirty="0" smtClean="0"/>
              <a:t>6 countries with no data after 2006 </a:t>
            </a:r>
          </a:p>
          <a:p>
            <a:pPr marL="629593" lvl="1" indent="-171707">
              <a:buFont typeface="Arial" panose="020B0604020202020204" pitchFamily="34" charset="0"/>
              <a:buChar char="•"/>
            </a:pPr>
            <a:r>
              <a:rPr lang="en-US" dirty="0" smtClean="0"/>
              <a:t>Replaced missing values with mean of subgroup leveled by GDP per capita</a:t>
            </a:r>
          </a:p>
          <a:p>
            <a:pPr marL="629593" lvl="1" indent="-171707">
              <a:buFont typeface="Arial" panose="020B0604020202020204" pitchFamily="34" charset="0"/>
              <a:buChar char="•"/>
            </a:pPr>
            <a:r>
              <a:rPr lang="en-US" dirty="0" smtClean="0"/>
              <a:t>Replaced missing values with mean of region</a:t>
            </a:r>
            <a:endParaRPr lang="en-US" dirty="0"/>
          </a:p>
        </p:txBody>
      </p:sp>
      <p:sp>
        <p:nvSpPr>
          <p:cNvPr id="4" name="Slide Number Placeholder 3"/>
          <p:cNvSpPr>
            <a:spLocks noGrp="1"/>
          </p:cNvSpPr>
          <p:nvPr>
            <p:ph type="sldNum" sz="quarter" idx="10"/>
          </p:nvPr>
        </p:nvSpPr>
        <p:spPr/>
        <p:txBody>
          <a:bodyPr/>
          <a:lstStyle/>
          <a:p>
            <a:pPr>
              <a:defRPr/>
            </a:pPr>
            <a:fld id="{1625AE7D-2ABF-4AF7-8215-38EBA036397F}" type="slidenum">
              <a:rPr lang="en-US" smtClean="0"/>
              <a:pPr>
                <a:defRPr/>
              </a:pPr>
              <a:t>21</a:t>
            </a:fld>
            <a:endParaRPr lang="en-US" dirty="0"/>
          </a:p>
        </p:txBody>
      </p:sp>
    </p:spTree>
    <p:extLst>
      <p:ext uri="{BB962C8B-B14F-4D97-AF65-F5344CB8AC3E}">
        <p14:creationId xmlns:p14="http://schemas.microsoft.com/office/powerpoint/2010/main" val="5260452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5772">
              <a:defRPr/>
            </a:pPr>
            <a:r>
              <a:rPr lang="en-US" dirty="0"/>
              <a:t>Predicted negative rates for 5 countries; 9 countries did not report 2011 GER</a:t>
            </a:r>
          </a:p>
          <a:p>
            <a:pPr defTabSz="915772">
              <a:defRPr/>
            </a:pPr>
            <a:endParaRPr lang="en-US" dirty="0"/>
          </a:p>
          <a:p>
            <a:pPr defTabSz="915772">
              <a:defRPr/>
            </a:pPr>
            <a:r>
              <a:rPr lang="en-US" dirty="0"/>
              <a:t>GER can be used as a predictor as it is negatively correlated with OOSC rate</a:t>
            </a:r>
          </a:p>
          <a:p>
            <a:endParaRPr lang="en-US" dirty="0"/>
          </a:p>
        </p:txBody>
      </p:sp>
      <p:sp>
        <p:nvSpPr>
          <p:cNvPr id="4" name="Slide Number Placeholder 3"/>
          <p:cNvSpPr>
            <a:spLocks noGrp="1"/>
          </p:cNvSpPr>
          <p:nvPr>
            <p:ph type="sldNum" sz="quarter" idx="10"/>
          </p:nvPr>
        </p:nvSpPr>
        <p:spPr/>
        <p:txBody>
          <a:bodyPr/>
          <a:lstStyle/>
          <a:p>
            <a:pPr>
              <a:defRPr/>
            </a:pPr>
            <a:fld id="{1625AE7D-2ABF-4AF7-8215-38EBA036397F}" type="slidenum">
              <a:rPr lang="en-US" smtClean="0"/>
              <a:pPr>
                <a:defRPr/>
              </a:pPr>
              <a:t>23</a:t>
            </a:fld>
            <a:endParaRPr lang="en-US" dirty="0"/>
          </a:p>
        </p:txBody>
      </p:sp>
    </p:spTree>
    <p:extLst>
      <p:ext uri="{BB962C8B-B14F-4D97-AF65-F5344CB8AC3E}">
        <p14:creationId xmlns:p14="http://schemas.microsoft.com/office/powerpoint/2010/main" val="37228526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707" indent="-171707">
              <a:buFont typeface="Arial" panose="020B0604020202020204" pitchFamily="34" charset="0"/>
              <a:buChar char="•"/>
            </a:pPr>
            <a:r>
              <a:rPr lang="en-US" dirty="0" smtClean="0"/>
              <a:t>Regression using GER with mean imputation</a:t>
            </a:r>
          </a:p>
          <a:p>
            <a:pPr marL="629593" lvl="1" indent="-171707">
              <a:buFont typeface="Arial" panose="020B0604020202020204" pitchFamily="34" charset="0"/>
              <a:buChar char="•"/>
            </a:pPr>
            <a:r>
              <a:rPr lang="en-US" dirty="0" smtClean="0"/>
              <a:t>Replaced 9 countries w/o GER w/ mean of subgroup leveled by GDP per capita (21,600,000)</a:t>
            </a:r>
          </a:p>
          <a:p>
            <a:pPr marL="629593" lvl="1" indent="-171707">
              <a:buFont typeface="Arial" panose="020B0604020202020204" pitchFamily="34" charset="0"/>
              <a:buChar char="•"/>
            </a:pPr>
            <a:endParaRPr lang="en-US" dirty="0" smtClean="0"/>
          </a:p>
          <a:p>
            <a:pPr marL="629593" lvl="1" indent="-171707">
              <a:buFont typeface="Arial" panose="020B0604020202020204" pitchFamily="34" charset="0"/>
              <a:buChar char="•"/>
            </a:pPr>
            <a:r>
              <a:rPr lang="en-US" dirty="0" smtClean="0"/>
              <a:t>Replaced 9 countries w/ mean of region</a:t>
            </a:r>
          </a:p>
          <a:p>
            <a:pPr marL="171707" indent="-171707">
              <a:buFont typeface="Arial" panose="020B0604020202020204" pitchFamily="34" charset="0"/>
              <a:buChar char="•"/>
            </a:pPr>
            <a:r>
              <a:rPr lang="en-US" dirty="0" smtClean="0"/>
              <a:t>Regression with LOCF (not incl. Somalia)</a:t>
            </a:r>
            <a:endParaRPr lang="en-US" dirty="0"/>
          </a:p>
        </p:txBody>
      </p:sp>
      <p:sp>
        <p:nvSpPr>
          <p:cNvPr id="4" name="Slide Number Placeholder 3"/>
          <p:cNvSpPr>
            <a:spLocks noGrp="1"/>
          </p:cNvSpPr>
          <p:nvPr>
            <p:ph type="sldNum" sz="quarter" idx="10"/>
          </p:nvPr>
        </p:nvSpPr>
        <p:spPr/>
        <p:txBody>
          <a:bodyPr/>
          <a:lstStyle/>
          <a:p>
            <a:pPr>
              <a:defRPr/>
            </a:pPr>
            <a:fld id="{1625AE7D-2ABF-4AF7-8215-38EBA036397F}" type="slidenum">
              <a:rPr lang="en-US" smtClean="0"/>
              <a:pPr>
                <a:defRPr/>
              </a:pPr>
              <a:t>24</a:t>
            </a:fld>
            <a:endParaRPr lang="en-US" dirty="0"/>
          </a:p>
        </p:txBody>
      </p:sp>
    </p:spTree>
    <p:extLst>
      <p:ext uri="{BB962C8B-B14F-4D97-AF65-F5344CB8AC3E}">
        <p14:creationId xmlns:p14="http://schemas.microsoft.com/office/powerpoint/2010/main" val="41608022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Give examples</a:t>
            </a:r>
            <a:endParaRPr lang="en-US" dirty="0"/>
          </a:p>
        </p:txBody>
      </p:sp>
      <p:sp>
        <p:nvSpPr>
          <p:cNvPr id="4" name="Slide Number Placeholder 3"/>
          <p:cNvSpPr>
            <a:spLocks noGrp="1"/>
          </p:cNvSpPr>
          <p:nvPr>
            <p:ph type="sldNum" sz="quarter" idx="10"/>
          </p:nvPr>
        </p:nvSpPr>
        <p:spPr/>
        <p:txBody>
          <a:bodyPr/>
          <a:lstStyle/>
          <a:p>
            <a:fld id="{5B54EA3C-1346-4E8C-B35A-3FED921CD047}" type="slidenum">
              <a:rPr lang="en-US" smtClean="0"/>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B54EA3C-1346-4E8C-B35A-3FED921CD047}" type="slidenum">
              <a:rPr lang="en-US" smtClean="0"/>
              <a:pPr/>
              <a:t>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707" indent="-171707" defTabSz="915772">
              <a:buFont typeface="Arial" panose="020B0604020202020204" pitchFamily="34" charset="0"/>
              <a:buChar char="•"/>
              <a:defRPr/>
            </a:pPr>
            <a:r>
              <a:rPr lang="en-US" dirty="0" smtClean="0"/>
              <a:t>Although not statistically valid, imputing based on opinion or expertise has been used by major international organizations</a:t>
            </a:r>
          </a:p>
          <a:p>
            <a:pPr marL="171707" indent="-171707">
              <a:buFont typeface="Arial" panose="020B0604020202020204" pitchFamily="34" charset="0"/>
              <a:buChar char="•"/>
            </a:pPr>
            <a:r>
              <a:rPr lang="en-US" dirty="0" smtClean="0"/>
              <a:t>Analysts may eliminate</a:t>
            </a:r>
            <a:r>
              <a:rPr lang="en-US" baseline="0" dirty="0" smtClean="0"/>
              <a:t> entire observations with missing values (complete) or predictions are made using only available data; however, observations or values that are missing may be so for a reason, resulting in biased analysis</a:t>
            </a:r>
          </a:p>
          <a:p>
            <a:pPr marL="171707" indent="-171707">
              <a:buFont typeface="Arial" panose="020B0604020202020204" pitchFamily="34" charset="0"/>
              <a:buChar char="•"/>
            </a:pPr>
            <a:r>
              <a:rPr lang="en-US" dirty="0" smtClean="0"/>
              <a:t>COMPLETE CASES: Most organizations will only consider this method if less than 10% of the data is missing  </a:t>
            </a:r>
          </a:p>
          <a:p>
            <a:endParaRPr lang="en-US" dirty="0"/>
          </a:p>
        </p:txBody>
      </p:sp>
      <p:sp>
        <p:nvSpPr>
          <p:cNvPr id="4" name="Slide Number Placeholder 3"/>
          <p:cNvSpPr>
            <a:spLocks noGrp="1"/>
          </p:cNvSpPr>
          <p:nvPr>
            <p:ph type="sldNum" sz="quarter" idx="10"/>
          </p:nvPr>
        </p:nvSpPr>
        <p:spPr/>
        <p:txBody>
          <a:bodyPr/>
          <a:lstStyle/>
          <a:p>
            <a:pPr>
              <a:defRPr/>
            </a:pPr>
            <a:fld id="{1625AE7D-2ABF-4AF7-8215-38EBA036397F}" type="slidenum">
              <a:rPr lang="en-US" smtClean="0"/>
              <a:pPr>
                <a:defRPr/>
              </a:pPr>
              <a:t>10</a:t>
            </a:fld>
            <a:endParaRPr lang="en-US" dirty="0"/>
          </a:p>
        </p:txBody>
      </p:sp>
    </p:spTree>
    <p:extLst>
      <p:ext uri="{BB962C8B-B14F-4D97-AF65-F5344CB8AC3E}">
        <p14:creationId xmlns:p14="http://schemas.microsoft.com/office/powerpoint/2010/main" val="19105049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707" indent="-171707">
              <a:buFont typeface="Arial" panose="020B0604020202020204" pitchFamily="34" charset="0"/>
              <a:buChar char="•"/>
            </a:pPr>
            <a:r>
              <a:rPr lang="en-US" baseline="0" dirty="0" smtClean="0"/>
              <a:t>LOCF replaces missing data point with most recent value – it is also possible to “backwards” interpolate from a future year to an earlier one, in the same way</a:t>
            </a:r>
          </a:p>
          <a:p>
            <a:pPr marL="171707" indent="-171707">
              <a:buFont typeface="Arial" panose="020B0604020202020204" pitchFamily="34" charset="0"/>
              <a:buChar char="•"/>
            </a:pPr>
            <a:r>
              <a:rPr lang="en-US" baseline="0" dirty="0" smtClean="0"/>
              <a:t>Analysts may replace missing data with mean/median of all observed values, however this will underestimate the standard error and inaccurately describe the true spread of the data</a:t>
            </a:r>
          </a:p>
          <a:p>
            <a:pPr marL="171707" indent="-171707" defTabSz="915772">
              <a:buFont typeface="Arial" panose="020B0604020202020204" pitchFamily="34" charset="0"/>
              <a:buChar char="•"/>
              <a:defRPr/>
            </a:pPr>
            <a:r>
              <a:rPr lang="en-US" dirty="0" smtClean="0"/>
              <a:t>Correlation or regression</a:t>
            </a:r>
            <a:r>
              <a:rPr lang="en-US" baseline="0" dirty="0" smtClean="0"/>
              <a:t> creates a model based on the complete cases, and an actual non-missing value is plugged into the model as an explanatory variable. </a:t>
            </a:r>
          </a:p>
          <a:p>
            <a:pPr marL="171707" lvl="1" indent="-171707" defTabSz="915772">
              <a:buFont typeface="Arial" panose="020B0604020202020204" pitchFamily="34" charset="0"/>
              <a:buChar char="•"/>
            </a:pPr>
            <a:r>
              <a:rPr lang="en-US" sz="2800" dirty="0"/>
              <a:t>UIS models changes in literacy rates using GDP, GDP growth rate, primary enrollment, child mortality, no. of fixed and mobile telephone lines as predictors (UIS, 2008)</a:t>
            </a:r>
          </a:p>
          <a:p>
            <a:pPr marL="171707" indent="-171707">
              <a:buFont typeface="Arial" panose="020B0604020202020204" pitchFamily="34" charset="0"/>
              <a:buChar char="•"/>
            </a:pPr>
            <a:endParaRPr lang="en-US" baseline="0" dirty="0" smtClean="0"/>
          </a:p>
        </p:txBody>
      </p:sp>
      <p:sp>
        <p:nvSpPr>
          <p:cNvPr id="4" name="Slide Number Placeholder 3"/>
          <p:cNvSpPr>
            <a:spLocks noGrp="1"/>
          </p:cNvSpPr>
          <p:nvPr>
            <p:ph type="sldNum" sz="quarter" idx="10"/>
          </p:nvPr>
        </p:nvSpPr>
        <p:spPr/>
        <p:txBody>
          <a:bodyPr/>
          <a:lstStyle/>
          <a:p>
            <a:pPr>
              <a:defRPr/>
            </a:pPr>
            <a:fld id="{1625AE7D-2ABF-4AF7-8215-38EBA036397F}" type="slidenum">
              <a:rPr lang="en-US" smtClean="0"/>
              <a:pPr>
                <a:defRPr/>
              </a:pPr>
              <a:t>11</a:t>
            </a:fld>
            <a:endParaRPr lang="en-US" dirty="0"/>
          </a:p>
        </p:txBody>
      </p:sp>
    </p:spTree>
    <p:extLst>
      <p:ext uri="{BB962C8B-B14F-4D97-AF65-F5344CB8AC3E}">
        <p14:creationId xmlns:p14="http://schemas.microsoft.com/office/powerpoint/2010/main" val="42804259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5772">
              <a:defRPr/>
            </a:pPr>
            <a:r>
              <a:rPr lang="en-US" dirty="0" smtClean="0"/>
              <a:t>Uses single imputation (usually regression-based) to consider many plausible values (usually 3-10) and creates multiple datasets,</a:t>
            </a:r>
            <a:r>
              <a:rPr lang="en-US" baseline="0" dirty="0" smtClean="0"/>
              <a:t> base your estimate on the average of all totals</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1625AE7D-2ABF-4AF7-8215-38EBA036397F}" type="slidenum">
              <a:rPr lang="en-US" smtClean="0"/>
              <a:pPr>
                <a:defRPr/>
              </a:pPr>
              <a:t>12</a:t>
            </a:fld>
            <a:endParaRPr lang="en-US" dirty="0"/>
          </a:p>
        </p:txBody>
      </p:sp>
    </p:spTree>
    <p:extLst>
      <p:ext uri="{BB962C8B-B14F-4D97-AF65-F5344CB8AC3E}">
        <p14:creationId xmlns:p14="http://schemas.microsoft.com/office/powerpoint/2010/main" val="41163507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707" indent="-171707">
              <a:buFont typeface="Arial" panose="020B0604020202020204" pitchFamily="34" charset="0"/>
              <a:buChar char="•"/>
            </a:pPr>
            <a:r>
              <a:rPr lang="en-US" dirty="0" smtClean="0"/>
              <a:t>We are using single imputation to calculate the number of out of school children of primary age in sub Saharan Africa in 2011, using data from 1999-2011 45 countries total, 24 unpublished values in 2011;</a:t>
            </a:r>
            <a:r>
              <a:rPr lang="en-US" baseline="0" dirty="0" smtClean="0"/>
              <a:t> </a:t>
            </a:r>
            <a:r>
              <a:rPr lang="en-US" dirty="0" smtClean="0"/>
              <a:t>8 countries with most recent value = 2008 or before;</a:t>
            </a:r>
            <a:r>
              <a:rPr lang="en-US" baseline="0" dirty="0" smtClean="0"/>
              <a:t> </a:t>
            </a:r>
            <a:r>
              <a:rPr lang="en-US" dirty="0" smtClean="0"/>
              <a:t>UIS estimate: 29,797,816;</a:t>
            </a:r>
            <a:r>
              <a:rPr lang="en-US" baseline="0" dirty="0" smtClean="0"/>
              <a:t> </a:t>
            </a:r>
            <a:r>
              <a:rPr lang="en-US" dirty="0" smtClean="0"/>
              <a:t>We used population data to calculate numbers</a:t>
            </a:r>
          </a:p>
          <a:p>
            <a:pPr marL="171707" indent="-171707" defTabSz="915772">
              <a:buFont typeface="Arial" panose="020B0604020202020204" pitchFamily="34" charset="0"/>
              <a:buChar char="•"/>
              <a:defRPr/>
            </a:pPr>
            <a:r>
              <a:rPr lang="en-US" dirty="0" smtClean="0"/>
              <a:t>Rates of out of school children of primary age in sub Saharan Africa, 1999-2011 </a:t>
            </a:r>
            <a:r>
              <a:rPr lang="en-US" sz="1100" dirty="0"/>
              <a:t>(UIS Data Centre; February 2, 2014)</a:t>
            </a:r>
          </a:p>
          <a:p>
            <a:pPr marL="171707" indent="-171707">
              <a:buFont typeface="Arial" panose="020B0604020202020204" pitchFamily="34" charset="0"/>
              <a:buChar char="•"/>
            </a:pPr>
            <a:endParaRPr lang="en-US" dirty="0" smtClean="0"/>
          </a:p>
          <a:p>
            <a:pPr marL="171707" indent="-171707">
              <a:buFont typeface="Arial" panose="020B0604020202020204" pitchFamily="34" charset="0"/>
              <a:buChar char="•"/>
            </a:pPr>
            <a:endParaRPr lang="en-US" dirty="0" smtClean="0"/>
          </a:p>
          <a:p>
            <a:pPr marL="171707" indent="-171707">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pPr>
              <a:defRPr/>
            </a:pPr>
            <a:fld id="{1625AE7D-2ABF-4AF7-8215-38EBA036397F}" type="slidenum">
              <a:rPr lang="en-US" smtClean="0"/>
              <a:pPr>
                <a:defRPr/>
              </a:pPr>
              <a:t>14</a:t>
            </a:fld>
            <a:endParaRPr lang="en-US" dirty="0"/>
          </a:p>
        </p:txBody>
      </p:sp>
    </p:spTree>
    <p:extLst>
      <p:ext uri="{BB962C8B-B14F-4D97-AF65-F5344CB8AC3E}">
        <p14:creationId xmlns:p14="http://schemas.microsoft.com/office/powerpoint/2010/main" val="20956673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smtClean="0"/>
              <a:t>8 countries with data at least 3 years old including DRC (1999) and Zimbabwe (2003)</a:t>
            </a:r>
          </a:p>
          <a:p>
            <a:pPr marL="457886" lvl="1"/>
            <a:endParaRPr lang="en-US" dirty="0" smtClean="0"/>
          </a:p>
          <a:p>
            <a:pPr lvl="1"/>
            <a:r>
              <a:rPr lang="en-US" dirty="0" smtClean="0"/>
              <a:t>3 unpublished values (Gabon, Sierra Leone, Somalia)</a:t>
            </a:r>
          </a:p>
          <a:p>
            <a:endParaRPr lang="en-US" dirty="0"/>
          </a:p>
        </p:txBody>
      </p:sp>
      <p:sp>
        <p:nvSpPr>
          <p:cNvPr id="4" name="Slide Number Placeholder 3"/>
          <p:cNvSpPr>
            <a:spLocks noGrp="1"/>
          </p:cNvSpPr>
          <p:nvPr>
            <p:ph type="sldNum" sz="quarter" idx="10"/>
          </p:nvPr>
        </p:nvSpPr>
        <p:spPr/>
        <p:txBody>
          <a:bodyPr/>
          <a:lstStyle/>
          <a:p>
            <a:pPr>
              <a:defRPr/>
            </a:pPr>
            <a:fld id="{1625AE7D-2ABF-4AF7-8215-38EBA036397F}" type="slidenum">
              <a:rPr lang="en-US" smtClean="0"/>
              <a:pPr>
                <a:defRPr/>
              </a:pPr>
              <a:t>16</a:t>
            </a:fld>
            <a:endParaRPr lang="en-US" dirty="0"/>
          </a:p>
        </p:txBody>
      </p:sp>
    </p:spTree>
    <p:extLst>
      <p:ext uri="{BB962C8B-B14F-4D97-AF65-F5344CB8AC3E}">
        <p14:creationId xmlns:p14="http://schemas.microsoft.com/office/powerpoint/2010/main" val="17901421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Somalia has not had a GDP estimate since 1990, and although it is still classified as ‘low income’, it is not included in the GDP analysis</a:t>
            </a:r>
            <a:endParaRPr lang="en-US" dirty="0"/>
          </a:p>
        </p:txBody>
      </p:sp>
      <p:sp>
        <p:nvSpPr>
          <p:cNvPr id="4" name="Slide Number Placeholder 3"/>
          <p:cNvSpPr>
            <a:spLocks noGrp="1"/>
          </p:cNvSpPr>
          <p:nvPr>
            <p:ph type="sldNum" sz="quarter" idx="10"/>
          </p:nvPr>
        </p:nvSpPr>
        <p:spPr/>
        <p:txBody>
          <a:bodyPr/>
          <a:lstStyle/>
          <a:p>
            <a:pPr>
              <a:defRPr/>
            </a:pPr>
            <a:fld id="{1625AE7D-2ABF-4AF7-8215-38EBA036397F}" type="slidenum">
              <a:rPr lang="en-US" smtClean="0"/>
              <a:pPr>
                <a:defRPr/>
              </a:pPr>
              <a:t>18</a:t>
            </a:fld>
            <a:endParaRPr lang="en-US" dirty="0"/>
          </a:p>
        </p:txBody>
      </p:sp>
    </p:spTree>
    <p:extLst>
      <p:ext uri="{BB962C8B-B14F-4D97-AF65-F5344CB8AC3E}">
        <p14:creationId xmlns:p14="http://schemas.microsoft.com/office/powerpoint/2010/main" val="22744649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4" descr="FHI360 Slide Cover_orange.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96875"/>
            <a:ext cx="9137650" cy="646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314750" y="2706260"/>
            <a:ext cx="7143450" cy="1130820"/>
          </a:xfrm>
        </p:spPr>
        <p:txBody>
          <a:bodyPr>
            <a:normAutofit/>
          </a:bodyPr>
          <a:lstStyle>
            <a:lvl1pPr>
              <a:defRPr sz="2800"/>
            </a:lvl1pPr>
          </a:lstStyle>
          <a:p>
            <a:r>
              <a:rPr lang="en-US" dirty="0" smtClean="0"/>
              <a:t>Click to edit Master title style</a:t>
            </a:r>
            <a:endParaRPr lang="en-US" dirty="0"/>
          </a:p>
        </p:txBody>
      </p:sp>
      <p:sp>
        <p:nvSpPr>
          <p:cNvPr id="3" name="Subtitle 2"/>
          <p:cNvSpPr>
            <a:spLocks noGrp="1"/>
          </p:cNvSpPr>
          <p:nvPr>
            <p:ph type="subTitle" idx="1"/>
          </p:nvPr>
        </p:nvSpPr>
        <p:spPr>
          <a:xfrm>
            <a:off x="1314750" y="3837080"/>
            <a:ext cx="7143450" cy="1801719"/>
          </a:xfrm>
        </p:spPr>
        <p:txBody>
          <a:bodyPr>
            <a:normAutofit/>
          </a:bodyPr>
          <a:lstStyle>
            <a:lvl1pPr marL="0" indent="0" algn="l">
              <a:buNone/>
              <a:defRPr sz="1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194732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171695"/>
            <a:ext cx="5486400" cy="3555879"/>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2FACF646-04A8-4AB8-BF9B-840CFD634F4A}" type="slidenum">
              <a:rPr lang="en-US"/>
              <a:pPr>
                <a:defRPr/>
              </a:pPr>
              <a:t>‹#›</a:t>
            </a:fld>
            <a:endParaRPr lang="en-US" dirty="0"/>
          </a:p>
        </p:txBody>
      </p:sp>
    </p:spTree>
    <p:extLst>
      <p:ext uri="{BB962C8B-B14F-4D97-AF65-F5344CB8AC3E}">
        <p14:creationId xmlns:p14="http://schemas.microsoft.com/office/powerpoint/2010/main" val="158067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Slide Number Placeholder 5"/>
          <p:cNvSpPr>
            <a:spLocks noGrp="1"/>
          </p:cNvSpPr>
          <p:nvPr>
            <p:ph type="sldNum" sz="quarter" idx="10"/>
          </p:nvPr>
        </p:nvSpPr>
        <p:spPr/>
        <p:txBody>
          <a:bodyPr/>
          <a:lstStyle>
            <a:lvl1pPr>
              <a:defRPr/>
            </a:lvl1pPr>
          </a:lstStyle>
          <a:p>
            <a:pPr>
              <a:defRPr/>
            </a:pPr>
            <a:fld id="{CE075E95-49EB-4CC4-9AE0-343259FA3EBB}" type="slidenum">
              <a:rPr lang="en-US"/>
              <a:pPr>
                <a:defRPr/>
              </a:pPr>
              <a:t>‹#›</a:t>
            </a:fld>
            <a:endParaRPr lang="en-US" dirty="0"/>
          </a:p>
        </p:txBody>
      </p:sp>
    </p:spTree>
    <p:extLst>
      <p:ext uri="{BB962C8B-B14F-4D97-AF65-F5344CB8AC3E}">
        <p14:creationId xmlns:p14="http://schemas.microsoft.com/office/powerpoint/2010/main" val="2580282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p:txBody>
          <a:bodyPr/>
          <a:lstStyle>
            <a:lvl1pPr>
              <a:defRPr/>
            </a:lvl1pPr>
          </a:lstStyle>
          <a:p>
            <a:pPr>
              <a:defRPr/>
            </a:pPr>
            <a:fld id="{CAA9ABFF-A5D2-4C3E-B030-E775553E48DE}" type="slidenum">
              <a:rPr lang="en-US"/>
              <a:pPr>
                <a:defRPr/>
              </a:pPr>
              <a:t>‹#›</a:t>
            </a:fld>
            <a:endParaRPr lang="en-US" dirty="0"/>
          </a:p>
        </p:txBody>
      </p:sp>
    </p:spTree>
    <p:extLst>
      <p:ext uri="{BB962C8B-B14F-4D97-AF65-F5344CB8AC3E}">
        <p14:creationId xmlns:p14="http://schemas.microsoft.com/office/powerpoint/2010/main" val="4189149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p:txBody>
          <a:bodyPr/>
          <a:lstStyle>
            <a:lvl1pPr>
              <a:defRPr/>
            </a:lvl1pPr>
          </a:lstStyle>
          <a:p>
            <a:pPr>
              <a:defRPr/>
            </a:pPr>
            <a:fld id="{C54DC4DE-5C0F-40C0-A4AA-E790607B1766}" type="slidenum">
              <a:rPr lang="en-US"/>
              <a:pPr>
                <a:defRPr/>
              </a:pPr>
              <a:t>‹#›</a:t>
            </a:fld>
            <a:endParaRPr lang="en-US" dirty="0"/>
          </a:p>
        </p:txBody>
      </p:sp>
    </p:spTree>
    <p:extLst>
      <p:ext uri="{BB962C8B-B14F-4D97-AF65-F5344CB8AC3E}">
        <p14:creationId xmlns:p14="http://schemas.microsoft.com/office/powerpoint/2010/main" val="35571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0"/>
          </p:nvPr>
        </p:nvSpPr>
        <p:spPr/>
        <p:txBody>
          <a:bodyPr/>
          <a:lstStyle>
            <a:lvl1pPr>
              <a:defRPr/>
            </a:lvl1pPr>
          </a:lstStyle>
          <a:p>
            <a:pPr>
              <a:defRPr/>
            </a:pPr>
            <a:fld id="{85326346-361E-4C3D-847E-66906513C9BF}" type="slidenum">
              <a:rPr lang="en-US"/>
              <a:pPr>
                <a:defRPr/>
              </a:pPr>
              <a:t>‹#›</a:t>
            </a:fld>
            <a:endParaRPr lang="en-US" dirty="0"/>
          </a:p>
        </p:txBody>
      </p:sp>
    </p:spTree>
    <p:extLst>
      <p:ext uri="{BB962C8B-B14F-4D97-AF65-F5344CB8AC3E}">
        <p14:creationId xmlns:p14="http://schemas.microsoft.com/office/powerpoint/2010/main" val="1266980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p:txBody>
          <a:bodyPr/>
          <a:lstStyle>
            <a:lvl1pPr>
              <a:defRPr/>
            </a:lvl1pPr>
          </a:lstStyle>
          <a:p>
            <a:pPr>
              <a:defRPr/>
            </a:pPr>
            <a:fld id="{155C3419-2252-4969-8ECA-BB00806C1F40}" type="slidenum">
              <a:rPr lang="en-US"/>
              <a:pPr>
                <a:defRPr/>
              </a:pPr>
              <a:t>‹#›</a:t>
            </a:fld>
            <a:endParaRPr lang="en-US" dirty="0"/>
          </a:p>
        </p:txBody>
      </p:sp>
    </p:spTree>
    <p:extLst>
      <p:ext uri="{BB962C8B-B14F-4D97-AF65-F5344CB8AC3E}">
        <p14:creationId xmlns:p14="http://schemas.microsoft.com/office/powerpoint/2010/main" val="3893602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p:txBody>
          <a:bodyPr/>
          <a:lstStyle>
            <a:lvl1pPr>
              <a:defRPr/>
            </a:lvl1pPr>
          </a:lstStyle>
          <a:p>
            <a:pPr>
              <a:defRPr/>
            </a:pPr>
            <a:fld id="{5D91B209-C8DF-460A-A6A6-62CA5C624026}" type="slidenum">
              <a:rPr lang="en-US"/>
              <a:pPr>
                <a:defRPr/>
              </a:pPr>
              <a:t>‹#›</a:t>
            </a:fld>
            <a:endParaRPr lang="en-US" dirty="0"/>
          </a:p>
        </p:txBody>
      </p:sp>
    </p:spTree>
    <p:extLst>
      <p:ext uri="{BB962C8B-B14F-4D97-AF65-F5344CB8AC3E}">
        <p14:creationId xmlns:p14="http://schemas.microsoft.com/office/powerpoint/2010/main" val="2506097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8F1464AE-2A8B-4CEF-B7CB-056E17D793A6}" type="slidenum">
              <a:rPr lang="en-US"/>
              <a:pPr>
                <a:defRPr/>
              </a:pPr>
              <a:t>‹#›</a:t>
            </a:fld>
            <a:endParaRPr lang="en-US" dirty="0"/>
          </a:p>
        </p:txBody>
      </p:sp>
    </p:spTree>
    <p:extLst>
      <p:ext uri="{BB962C8B-B14F-4D97-AF65-F5344CB8AC3E}">
        <p14:creationId xmlns:p14="http://schemas.microsoft.com/office/powerpoint/2010/main" val="2322266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D95C455E-AD1C-461F-8B7F-BE433A363B36}" type="datetimeFigureOut">
              <a:rPr lang="en-US"/>
              <a:pPr>
                <a:defRPr/>
              </a:pPr>
              <a:t>3/24/2014</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CDFD3023-02B9-470B-B9C7-AE36EA3537A1}" type="slidenum">
              <a:rPr lang="en-US"/>
              <a:pPr>
                <a:defRPr/>
              </a:pPr>
              <a:t>‹#›</a:t>
            </a:fld>
            <a:endParaRPr lang="en-US" dirty="0"/>
          </a:p>
        </p:txBody>
      </p:sp>
    </p:spTree>
    <p:extLst>
      <p:ext uri="{BB962C8B-B14F-4D97-AF65-F5344CB8AC3E}">
        <p14:creationId xmlns:p14="http://schemas.microsoft.com/office/powerpoint/2010/main" val="353724529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2.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0"/>
            <a:ext cx="5661025" cy="97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090613"/>
            <a:ext cx="8229600" cy="503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 name="Slide Number Placeholder 5"/>
          <p:cNvSpPr>
            <a:spLocks noGrp="1"/>
          </p:cNvSpPr>
          <p:nvPr>
            <p:ph type="sldNum" sz="quarter" idx="4"/>
          </p:nvPr>
        </p:nvSpPr>
        <p:spPr>
          <a:xfrm>
            <a:off x="8686800" y="6356350"/>
            <a:ext cx="457200" cy="501650"/>
          </a:xfrm>
          <a:prstGeom prst="rect">
            <a:avLst/>
          </a:prstGeom>
        </p:spPr>
        <p:txBody>
          <a:bodyPr vert="horz" lIns="91440" tIns="45720" rIns="91440" bIns="45720" rtlCol="0" anchor="ctr"/>
          <a:lstStyle>
            <a:lvl1pPr algn="ctr" fontAlgn="auto">
              <a:spcBef>
                <a:spcPts val="0"/>
              </a:spcBef>
              <a:spcAft>
                <a:spcPts val="0"/>
              </a:spcAft>
              <a:defRPr sz="1200">
                <a:solidFill>
                  <a:schemeClr val="bg1"/>
                </a:solidFill>
                <a:latin typeface="+mn-lt"/>
              </a:defRPr>
            </a:lvl1pPr>
          </a:lstStyle>
          <a:p>
            <a:pPr>
              <a:defRPr/>
            </a:pPr>
            <a:fld id="{DF448BC0-3103-4B6C-BC92-C38C1D7D21F3}"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846" r:id="rId1"/>
  </p:sldLayoutIdLst>
  <p:txStyles>
    <p:titleStyle>
      <a:lvl1pPr algn="l" defTabSz="457200" rtl="0" eaLnBrk="0" fontAlgn="base" hangingPunct="0">
        <a:spcBef>
          <a:spcPct val="0"/>
        </a:spcBef>
        <a:spcAft>
          <a:spcPct val="0"/>
        </a:spcAft>
        <a:defRPr sz="2800" b="1" kern="1200">
          <a:solidFill>
            <a:schemeClr val="bg1"/>
          </a:solidFill>
          <a:latin typeface="+mj-lt"/>
          <a:ea typeface="+mj-ea"/>
          <a:cs typeface="+mj-cs"/>
        </a:defRPr>
      </a:lvl1pPr>
      <a:lvl2pPr algn="l" defTabSz="457200" rtl="0" eaLnBrk="0" fontAlgn="base" hangingPunct="0">
        <a:spcBef>
          <a:spcPct val="0"/>
        </a:spcBef>
        <a:spcAft>
          <a:spcPct val="0"/>
        </a:spcAft>
        <a:defRPr sz="2800" b="1">
          <a:solidFill>
            <a:schemeClr val="bg1"/>
          </a:solidFill>
          <a:latin typeface="Calibri" pitchFamily="34" charset="0"/>
        </a:defRPr>
      </a:lvl2pPr>
      <a:lvl3pPr algn="l" defTabSz="457200" rtl="0" eaLnBrk="0" fontAlgn="base" hangingPunct="0">
        <a:spcBef>
          <a:spcPct val="0"/>
        </a:spcBef>
        <a:spcAft>
          <a:spcPct val="0"/>
        </a:spcAft>
        <a:defRPr sz="2800" b="1">
          <a:solidFill>
            <a:schemeClr val="bg1"/>
          </a:solidFill>
          <a:latin typeface="Calibri" pitchFamily="34" charset="0"/>
        </a:defRPr>
      </a:lvl3pPr>
      <a:lvl4pPr algn="l" defTabSz="457200" rtl="0" eaLnBrk="0" fontAlgn="base" hangingPunct="0">
        <a:spcBef>
          <a:spcPct val="0"/>
        </a:spcBef>
        <a:spcAft>
          <a:spcPct val="0"/>
        </a:spcAft>
        <a:defRPr sz="2800" b="1">
          <a:solidFill>
            <a:schemeClr val="bg1"/>
          </a:solidFill>
          <a:latin typeface="Calibri" pitchFamily="34" charset="0"/>
        </a:defRPr>
      </a:lvl4pPr>
      <a:lvl5pPr algn="l" defTabSz="457200" rtl="0" eaLnBrk="0" fontAlgn="base" hangingPunct="0">
        <a:spcBef>
          <a:spcPct val="0"/>
        </a:spcBef>
        <a:spcAft>
          <a:spcPct val="0"/>
        </a:spcAft>
        <a:defRPr sz="2800" b="1">
          <a:solidFill>
            <a:schemeClr val="bg1"/>
          </a:solidFill>
          <a:latin typeface="Calibri" pitchFamily="34" charset="0"/>
        </a:defRPr>
      </a:lvl5pPr>
      <a:lvl6pPr marL="457200" algn="l" defTabSz="457200" rtl="0" fontAlgn="base">
        <a:spcBef>
          <a:spcPct val="0"/>
        </a:spcBef>
        <a:spcAft>
          <a:spcPct val="0"/>
        </a:spcAft>
        <a:defRPr sz="2800" b="1">
          <a:solidFill>
            <a:schemeClr val="bg1"/>
          </a:solidFill>
          <a:latin typeface="Calibri" pitchFamily="34" charset="0"/>
        </a:defRPr>
      </a:lvl6pPr>
      <a:lvl7pPr marL="914400" algn="l" defTabSz="457200" rtl="0" fontAlgn="base">
        <a:spcBef>
          <a:spcPct val="0"/>
        </a:spcBef>
        <a:spcAft>
          <a:spcPct val="0"/>
        </a:spcAft>
        <a:defRPr sz="2800" b="1">
          <a:solidFill>
            <a:schemeClr val="bg1"/>
          </a:solidFill>
          <a:latin typeface="Calibri" pitchFamily="34" charset="0"/>
        </a:defRPr>
      </a:lvl7pPr>
      <a:lvl8pPr marL="1371600" algn="l" defTabSz="457200" rtl="0" fontAlgn="base">
        <a:spcBef>
          <a:spcPct val="0"/>
        </a:spcBef>
        <a:spcAft>
          <a:spcPct val="0"/>
        </a:spcAft>
        <a:defRPr sz="2800" b="1">
          <a:solidFill>
            <a:schemeClr val="bg1"/>
          </a:solidFill>
          <a:latin typeface="Calibri" pitchFamily="34" charset="0"/>
        </a:defRPr>
      </a:lvl8pPr>
      <a:lvl9pPr marL="1828800" algn="l" defTabSz="457200" rtl="0" fontAlgn="base">
        <a:spcBef>
          <a:spcPct val="0"/>
        </a:spcBef>
        <a:spcAft>
          <a:spcPct val="0"/>
        </a:spcAft>
        <a:defRPr sz="2800" b="1">
          <a:solidFill>
            <a:schemeClr val="bg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2800" kern="1200">
          <a:solidFill>
            <a:schemeClr val="bg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600" kern="1200">
          <a:solidFill>
            <a:schemeClr val="bg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bg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200" kern="1200">
          <a:solidFill>
            <a:schemeClr val="bg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kern="1200">
          <a:solidFill>
            <a:schemeClr val="bg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6" descr="FHI360 Slide Second Page_orange.png"/>
          <p:cNvPicPr>
            <a:picLocks noChangeAspect="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0" y="992188"/>
            <a:ext cx="9144000" cy="591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itle Placeholder 1"/>
          <p:cNvSpPr>
            <a:spLocks noGrp="1"/>
          </p:cNvSpPr>
          <p:nvPr>
            <p:ph type="title"/>
          </p:nvPr>
        </p:nvSpPr>
        <p:spPr bwMode="auto">
          <a:xfrm>
            <a:off x="457200" y="0"/>
            <a:ext cx="5678488" cy="992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2" name="Text Placeholder 2"/>
          <p:cNvSpPr>
            <a:spLocks noGrp="1"/>
          </p:cNvSpPr>
          <p:nvPr>
            <p:ph type="body" idx="1"/>
          </p:nvPr>
        </p:nvSpPr>
        <p:spPr bwMode="auto">
          <a:xfrm>
            <a:off x="457200" y="1101725"/>
            <a:ext cx="8229600" cy="5024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 name="Slide Number Placeholder 5"/>
          <p:cNvSpPr>
            <a:spLocks noGrp="1"/>
          </p:cNvSpPr>
          <p:nvPr>
            <p:ph type="sldNum" sz="quarter" idx="4"/>
          </p:nvPr>
        </p:nvSpPr>
        <p:spPr>
          <a:xfrm>
            <a:off x="8686800" y="6356350"/>
            <a:ext cx="457200" cy="365125"/>
          </a:xfrm>
          <a:prstGeom prst="rect">
            <a:avLst/>
          </a:prstGeom>
        </p:spPr>
        <p:txBody>
          <a:bodyPr vert="horz" lIns="91440" tIns="45720" rIns="91440" bIns="45720" rtlCol="0" anchor="ctr"/>
          <a:lstStyle>
            <a:lvl1pPr algn="ctr" fontAlgn="auto">
              <a:spcBef>
                <a:spcPts val="0"/>
              </a:spcBef>
              <a:spcAft>
                <a:spcPts val="0"/>
              </a:spcAft>
              <a:defRPr sz="1050">
                <a:solidFill>
                  <a:srgbClr val="FFFFFF"/>
                </a:solidFill>
                <a:latin typeface="+mn-lt"/>
              </a:defRPr>
            </a:lvl1pPr>
          </a:lstStyle>
          <a:p>
            <a:pPr>
              <a:defRPr/>
            </a:pPr>
            <a:fld id="{FA2BE095-0AC1-4225-B7F2-6B2B8D07115A}"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7" r:id="rId8"/>
    <p:sldLayoutId id="2147483845" r:id="rId9"/>
  </p:sldLayoutIdLst>
  <p:txStyles>
    <p:titleStyle>
      <a:lvl1pPr algn="l" defTabSz="457200" rtl="0" eaLnBrk="0" fontAlgn="base" hangingPunct="0">
        <a:spcBef>
          <a:spcPct val="0"/>
        </a:spcBef>
        <a:spcAft>
          <a:spcPct val="0"/>
        </a:spcAft>
        <a:defRPr sz="2800" b="1" kern="1200">
          <a:solidFill>
            <a:srgbClr val="5C6F7A"/>
          </a:solidFill>
          <a:latin typeface="+mj-lt"/>
          <a:ea typeface="+mj-ea"/>
          <a:cs typeface="+mj-cs"/>
        </a:defRPr>
      </a:lvl1pPr>
      <a:lvl2pPr algn="l" defTabSz="457200" rtl="0" eaLnBrk="0" fontAlgn="base" hangingPunct="0">
        <a:spcBef>
          <a:spcPct val="0"/>
        </a:spcBef>
        <a:spcAft>
          <a:spcPct val="0"/>
        </a:spcAft>
        <a:defRPr sz="2800" b="1">
          <a:solidFill>
            <a:srgbClr val="5C6F7A"/>
          </a:solidFill>
          <a:latin typeface="Calibri" pitchFamily="34" charset="0"/>
        </a:defRPr>
      </a:lvl2pPr>
      <a:lvl3pPr algn="l" defTabSz="457200" rtl="0" eaLnBrk="0" fontAlgn="base" hangingPunct="0">
        <a:spcBef>
          <a:spcPct val="0"/>
        </a:spcBef>
        <a:spcAft>
          <a:spcPct val="0"/>
        </a:spcAft>
        <a:defRPr sz="2800" b="1">
          <a:solidFill>
            <a:srgbClr val="5C6F7A"/>
          </a:solidFill>
          <a:latin typeface="Calibri" pitchFamily="34" charset="0"/>
        </a:defRPr>
      </a:lvl3pPr>
      <a:lvl4pPr algn="l" defTabSz="457200" rtl="0" eaLnBrk="0" fontAlgn="base" hangingPunct="0">
        <a:spcBef>
          <a:spcPct val="0"/>
        </a:spcBef>
        <a:spcAft>
          <a:spcPct val="0"/>
        </a:spcAft>
        <a:defRPr sz="2800" b="1">
          <a:solidFill>
            <a:srgbClr val="5C6F7A"/>
          </a:solidFill>
          <a:latin typeface="Calibri" pitchFamily="34" charset="0"/>
        </a:defRPr>
      </a:lvl4pPr>
      <a:lvl5pPr algn="l" defTabSz="457200" rtl="0" eaLnBrk="0" fontAlgn="base" hangingPunct="0">
        <a:spcBef>
          <a:spcPct val="0"/>
        </a:spcBef>
        <a:spcAft>
          <a:spcPct val="0"/>
        </a:spcAft>
        <a:defRPr sz="2800" b="1">
          <a:solidFill>
            <a:srgbClr val="5C6F7A"/>
          </a:solidFill>
          <a:latin typeface="Calibri" pitchFamily="34" charset="0"/>
        </a:defRPr>
      </a:lvl5pPr>
      <a:lvl6pPr marL="457200" algn="l" defTabSz="457200" rtl="0" fontAlgn="base">
        <a:spcBef>
          <a:spcPct val="0"/>
        </a:spcBef>
        <a:spcAft>
          <a:spcPct val="0"/>
        </a:spcAft>
        <a:defRPr sz="2800" b="1">
          <a:solidFill>
            <a:srgbClr val="5C6F7A"/>
          </a:solidFill>
          <a:latin typeface="Calibri" pitchFamily="34" charset="0"/>
        </a:defRPr>
      </a:lvl6pPr>
      <a:lvl7pPr marL="914400" algn="l" defTabSz="457200" rtl="0" fontAlgn="base">
        <a:spcBef>
          <a:spcPct val="0"/>
        </a:spcBef>
        <a:spcAft>
          <a:spcPct val="0"/>
        </a:spcAft>
        <a:defRPr sz="2800" b="1">
          <a:solidFill>
            <a:srgbClr val="5C6F7A"/>
          </a:solidFill>
          <a:latin typeface="Calibri" pitchFamily="34" charset="0"/>
        </a:defRPr>
      </a:lvl7pPr>
      <a:lvl8pPr marL="1371600" algn="l" defTabSz="457200" rtl="0" fontAlgn="base">
        <a:spcBef>
          <a:spcPct val="0"/>
        </a:spcBef>
        <a:spcAft>
          <a:spcPct val="0"/>
        </a:spcAft>
        <a:defRPr sz="2800" b="1">
          <a:solidFill>
            <a:srgbClr val="5C6F7A"/>
          </a:solidFill>
          <a:latin typeface="Calibri" pitchFamily="34" charset="0"/>
        </a:defRPr>
      </a:lvl8pPr>
      <a:lvl9pPr marL="1828800" algn="l" defTabSz="457200" rtl="0" fontAlgn="base">
        <a:spcBef>
          <a:spcPct val="0"/>
        </a:spcBef>
        <a:spcAft>
          <a:spcPct val="0"/>
        </a:spcAft>
        <a:defRPr sz="2800" b="1">
          <a:solidFill>
            <a:srgbClr val="5C6F7A"/>
          </a:solidFill>
          <a:latin typeface="Calibri" pitchFamily="34" charset="0"/>
        </a:defRPr>
      </a:lvl9pPr>
    </p:titleStyle>
    <p:bodyStyle>
      <a:lvl1pPr marL="342900" indent="-342900" algn="l" defTabSz="457200" rtl="0" eaLnBrk="0" fontAlgn="base" hangingPunct="0">
        <a:spcBef>
          <a:spcPct val="20000"/>
        </a:spcBef>
        <a:spcAft>
          <a:spcPct val="0"/>
        </a:spcAft>
        <a:buClr>
          <a:srgbClr val="AFBD21"/>
        </a:buClr>
        <a:buFont typeface="Arial" charset="0"/>
        <a:buChar char="•"/>
        <a:defRPr sz="28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Clr>
          <a:srgbClr val="AFBD21"/>
        </a:buClr>
        <a:buFont typeface="Arial" charset="0"/>
        <a:buChar char="–"/>
        <a:defRPr sz="26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Clr>
          <a:srgbClr val="AFBD21"/>
        </a:buClr>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Clr>
          <a:srgbClr val="AFBD21"/>
        </a:buClr>
        <a:buFont typeface="Arial" charset="0"/>
        <a:buChar char="–"/>
        <a:defRPr sz="22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Clr>
          <a:srgbClr val="AFBD21"/>
        </a:buClr>
        <a:buFont typeface="Arial" charset="0"/>
        <a:buChar char="•"/>
        <a:defRPr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3074" name="Group 18"/>
          <p:cNvGrpSpPr>
            <a:grpSpLocks/>
          </p:cNvGrpSpPr>
          <p:nvPr/>
        </p:nvGrpSpPr>
        <p:grpSpPr bwMode="auto">
          <a:xfrm>
            <a:off x="0" y="0"/>
            <a:ext cx="9144000" cy="6858000"/>
            <a:chOff x="0" y="0"/>
            <a:chExt cx="5760" cy="4320"/>
          </a:xfrm>
        </p:grpSpPr>
        <p:sp>
          <p:nvSpPr>
            <p:cNvPr id="3081" name="Line 19"/>
            <p:cNvSpPr>
              <a:spLocks noChangeShapeType="1"/>
            </p:cNvSpPr>
            <p:nvPr/>
          </p:nvSpPr>
          <p:spPr bwMode="gray">
            <a:xfrm>
              <a:off x="0" y="4059"/>
              <a:ext cx="5760" cy="0"/>
            </a:xfrm>
            <a:prstGeom prst="line">
              <a:avLst/>
            </a:prstGeom>
            <a:noFill/>
            <a:ln w="3175">
              <a:solidFill>
                <a:schemeClr val="tx2"/>
              </a:solidFill>
              <a:round/>
              <a:headEnd/>
              <a:tailEnd/>
            </a:ln>
            <a:extLst>
              <a:ext uri="{909E8E84-426E-40DD-AFC4-6F175D3DCCD1}">
                <a14:hiddenFill xmlns:a14="http://schemas.microsoft.com/office/drawing/2010/main">
                  <a:noFill/>
                </a14:hiddenFill>
              </a:ext>
            </a:extLst>
          </p:spPr>
          <p:txBody>
            <a:bodyPr wrap="none" lIns="54000" tIns="54000" rIns="54000" bIns="54000"/>
            <a:lstStyle/>
            <a:p>
              <a:endParaRPr lang="en-US"/>
            </a:p>
          </p:txBody>
        </p:sp>
        <p:sp>
          <p:nvSpPr>
            <p:cNvPr id="3082" name="Line 20"/>
            <p:cNvSpPr>
              <a:spLocks noChangeShapeType="1"/>
            </p:cNvSpPr>
            <p:nvPr/>
          </p:nvSpPr>
          <p:spPr bwMode="gray">
            <a:xfrm>
              <a:off x="4212" y="0"/>
              <a:ext cx="0" cy="4320"/>
            </a:xfrm>
            <a:prstGeom prst="line">
              <a:avLst/>
            </a:prstGeom>
            <a:noFill/>
            <a:ln w="3175">
              <a:solidFill>
                <a:schemeClr val="tx2"/>
              </a:solidFill>
              <a:round/>
              <a:headEnd/>
              <a:tailEnd/>
            </a:ln>
            <a:extLst>
              <a:ext uri="{909E8E84-426E-40DD-AFC4-6F175D3DCCD1}">
                <a14:hiddenFill xmlns:a14="http://schemas.microsoft.com/office/drawing/2010/main">
                  <a:noFill/>
                </a14:hiddenFill>
              </a:ext>
            </a:extLst>
          </p:spPr>
          <p:txBody>
            <a:bodyPr wrap="none" lIns="54000" tIns="54000" rIns="54000" bIns="54000"/>
            <a:lstStyle/>
            <a:p>
              <a:endParaRPr lang="en-US"/>
            </a:p>
          </p:txBody>
        </p:sp>
        <p:sp>
          <p:nvSpPr>
            <p:cNvPr id="3083" name="Line 21"/>
            <p:cNvSpPr>
              <a:spLocks noChangeShapeType="1"/>
            </p:cNvSpPr>
            <p:nvPr/>
          </p:nvSpPr>
          <p:spPr bwMode="gray">
            <a:xfrm>
              <a:off x="4309" y="0"/>
              <a:ext cx="0" cy="4320"/>
            </a:xfrm>
            <a:prstGeom prst="line">
              <a:avLst/>
            </a:prstGeom>
            <a:noFill/>
            <a:ln w="3175">
              <a:solidFill>
                <a:schemeClr val="tx2"/>
              </a:solidFill>
              <a:round/>
              <a:headEnd/>
              <a:tailEnd/>
            </a:ln>
            <a:extLst>
              <a:ext uri="{909E8E84-426E-40DD-AFC4-6F175D3DCCD1}">
                <a14:hiddenFill xmlns:a14="http://schemas.microsoft.com/office/drawing/2010/main">
                  <a:noFill/>
                </a14:hiddenFill>
              </a:ext>
            </a:extLst>
          </p:spPr>
          <p:txBody>
            <a:bodyPr wrap="none" lIns="54000" tIns="54000" rIns="54000" bIns="54000"/>
            <a:lstStyle/>
            <a:p>
              <a:endParaRPr lang="en-US"/>
            </a:p>
          </p:txBody>
        </p:sp>
        <p:sp>
          <p:nvSpPr>
            <p:cNvPr id="3084" name="Line 22"/>
            <p:cNvSpPr>
              <a:spLocks noChangeShapeType="1"/>
            </p:cNvSpPr>
            <p:nvPr/>
          </p:nvSpPr>
          <p:spPr bwMode="gray">
            <a:xfrm>
              <a:off x="158" y="0"/>
              <a:ext cx="0" cy="4320"/>
            </a:xfrm>
            <a:prstGeom prst="line">
              <a:avLst/>
            </a:prstGeom>
            <a:noFill/>
            <a:ln w="3175">
              <a:solidFill>
                <a:schemeClr val="tx2"/>
              </a:solidFill>
              <a:round/>
              <a:headEnd/>
              <a:tailEnd/>
            </a:ln>
            <a:extLst>
              <a:ext uri="{909E8E84-426E-40DD-AFC4-6F175D3DCCD1}">
                <a14:hiddenFill xmlns:a14="http://schemas.microsoft.com/office/drawing/2010/main">
                  <a:noFill/>
                </a14:hiddenFill>
              </a:ext>
            </a:extLst>
          </p:spPr>
          <p:txBody>
            <a:bodyPr wrap="none" lIns="54000" tIns="54000" rIns="54000" bIns="54000"/>
            <a:lstStyle/>
            <a:p>
              <a:endParaRPr lang="en-US"/>
            </a:p>
          </p:txBody>
        </p:sp>
        <p:sp>
          <p:nvSpPr>
            <p:cNvPr id="3085" name="Line 23"/>
            <p:cNvSpPr>
              <a:spLocks noChangeShapeType="1"/>
            </p:cNvSpPr>
            <p:nvPr/>
          </p:nvSpPr>
          <p:spPr bwMode="gray">
            <a:xfrm>
              <a:off x="2833" y="0"/>
              <a:ext cx="0" cy="4320"/>
            </a:xfrm>
            <a:prstGeom prst="line">
              <a:avLst/>
            </a:prstGeom>
            <a:noFill/>
            <a:ln w="3175">
              <a:solidFill>
                <a:schemeClr val="tx2"/>
              </a:solidFill>
              <a:round/>
              <a:headEnd/>
              <a:tailEnd/>
            </a:ln>
            <a:extLst>
              <a:ext uri="{909E8E84-426E-40DD-AFC4-6F175D3DCCD1}">
                <a14:hiddenFill xmlns:a14="http://schemas.microsoft.com/office/drawing/2010/main">
                  <a:noFill/>
                </a14:hiddenFill>
              </a:ext>
            </a:extLst>
          </p:spPr>
          <p:txBody>
            <a:bodyPr wrap="none" lIns="54000" tIns="54000" rIns="54000" bIns="54000"/>
            <a:lstStyle/>
            <a:p>
              <a:endParaRPr lang="en-US"/>
            </a:p>
          </p:txBody>
        </p:sp>
        <p:sp>
          <p:nvSpPr>
            <p:cNvPr id="3086" name="Line 24"/>
            <p:cNvSpPr>
              <a:spLocks noChangeShapeType="1"/>
            </p:cNvSpPr>
            <p:nvPr/>
          </p:nvSpPr>
          <p:spPr bwMode="gray">
            <a:xfrm>
              <a:off x="2924" y="0"/>
              <a:ext cx="0" cy="4320"/>
            </a:xfrm>
            <a:prstGeom prst="line">
              <a:avLst/>
            </a:prstGeom>
            <a:noFill/>
            <a:ln w="3175">
              <a:solidFill>
                <a:schemeClr val="tx2"/>
              </a:solidFill>
              <a:round/>
              <a:headEnd/>
              <a:tailEnd/>
            </a:ln>
            <a:extLst>
              <a:ext uri="{909E8E84-426E-40DD-AFC4-6F175D3DCCD1}">
                <a14:hiddenFill xmlns:a14="http://schemas.microsoft.com/office/drawing/2010/main">
                  <a:noFill/>
                </a14:hiddenFill>
              </a:ext>
            </a:extLst>
          </p:spPr>
          <p:txBody>
            <a:bodyPr wrap="none" lIns="54000" tIns="54000" rIns="54000" bIns="54000"/>
            <a:lstStyle/>
            <a:p>
              <a:endParaRPr lang="en-US"/>
            </a:p>
          </p:txBody>
        </p:sp>
        <p:sp>
          <p:nvSpPr>
            <p:cNvPr id="3087" name="Line 25"/>
            <p:cNvSpPr>
              <a:spLocks noChangeShapeType="1"/>
            </p:cNvSpPr>
            <p:nvPr/>
          </p:nvSpPr>
          <p:spPr bwMode="gray">
            <a:xfrm>
              <a:off x="5598" y="0"/>
              <a:ext cx="0" cy="4320"/>
            </a:xfrm>
            <a:prstGeom prst="line">
              <a:avLst/>
            </a:prstGeom>
            <a:noFill/>
            <a:ln w="3175">
              <a:solidFill>
                <a:schemeClr val="tx2"/>
              </a:solidFill>
              <a:round/>
              <a:headEnd/>
              <a:tailEnd/>
            </a:ln>
            <a:extLst>
              <a:ext uri="{909E8E84-426E-40DD-AFC4-6F175D3DCCD1}">
                <a14:hiddenFill xmlns:a14="http://schemas.microsoft.com/office/drawing/2010/main">
                  <a:noFill/>
                </a14:hiddenFill>
              </a:ext>
            </a:extLst>
          </p:spPr>
          <p:txBody>
            <a:bodyPr wrap="none" lIns="54000" tIns="54000" rIns="54000" bIns="54000"/>
            <a:lstStyle/>
            <a:p>
              <a:endParaRPr lang="en-US"/>
            </a:p>
          </p:txBody>
        </p:sp>
        <p:sp>
          <p:nvSpPr>
            <p:cNvPr id="3088" name="Line 26"/>
            <p:cNvSpPr>
              <a:spLocks noChangeShapeType="1"/>
            </p:cNvSpPr>
            <p:nvPr/>
          </p:nvSpPr>
          <p:spPr bwMode="gray">
            <a:xfrm>
              <a:off x="0" y="570"/>
              <a:ext cx="5760" cy="0"/>
            </a:xfrm>
            <a:prstGeom prst="line">
              <a:avLst/>
            </a:prstGeom>
            <a:noFill/>
            <a:ln w="3175">
              <a:solidFill>
                <a:schemeClr val="tx2"/>
              </a:solidFill>
              <a:round/>
              <a:headEnd/>
              <a:tailEnd/>
            </a:ln>
            <a:extLst>
              <a:ext uri="{909E8E84-426E-40DD-AFC4-6F175D3DCCD1}">
                <a14:hiddenFill xmlns:a14="http://schemas.microsoft.com/office/drawing/2010/main">
                  <a:noFill/>
                </a14:hiddenFill>
              </a:ext>
            </a:extLst>
          </p:spPr>
          <p:txBody>
            <a:bodyPr wrap="none" lIns="54000" tIns="54000" rIns="54000" bIns="54000"/>
            <a:lstStyle/>
            <a:p>
              <a:endParaRPr lang="en-US"/>
            </a:p>
          </p:txBody>
        </p:sp>
        <p:sp>
          <p:nvSpPr>
            <p:cNvPr id="3089" name="Line 27"/>
            <p:cNvSpPr>
              <a:spLocks noChangeShapeType="1"/>
            </p:cNvSpPr>
            <p:nvPr/>
          </p:nvSpPr>
          <p:spPr bwMode="gray">
            <a:xfrm>
              <a:off x="0" y="799"/>
              <a:ext cx="5760" cy="0"/>
            </a:xfrm>
            <a:prstGeom prst="line">
              <a:avLst/>
            </a:prstGeom>
            <a:noFill/>
            <a:ln w="3175">
              <a:solidFill>
                <a:schemeClr val="tx2"/>
              </a:solidFill>
              <a:round/>
              <a:headEnd/>
              <a:tailEnd/>
            </a:ln>
            <a:extLst>
              <a:ext uri="{909E8E84-426E-40DD-AFC4-6F175D3DCCD1}">
                <a14:hiddenFill xmlns:a14="http://schemas.microsoft.com/office/drawing/2010/main">
                  <a:noFill/>
                </a14:hiddenFill>
              </a:ext>
            </a:extLst>
          </p:spPr>
          <p:txBody>
            <a:bodyPr wrap="none" lIns="54000" tIns="54000" rIns="54000" bIns="54000"/>
            <a:lstStyle/>
            <a:p>
              <a:endParaRPr lang="en-US"/>
            </a:p>
          </p:txBody>
        </p:sp>
        <p:sp>
          <p:nvSpPr>
            <p:cNvPr id="3090" name="Line 28"/>
            <p:cNvSpPr>
              <a:spLocks noChangeShapeType="1"/>
            </p:cNvSpPr>
            <p:nvPr/>
          </p:nvSpPr>
          <p:spPr bwMode="gray">
            <a:xfrm>
              <a:off x="0" y="2385"/>
              <a:ext cx="5760" cy="0"/>
            </a:xfrm>
            <a:prstGeom prst="line">
              <a:avLst/>
            </a:prstGeom>
            <a:noFill/>
            <a:ln w="3175">
              <a:solidFill>
                <a:schemeClr val="tx2"/>
              </a:solidFill>
              <a:round/>
              <a:headEnd/>
              <a:tailEnd/>
            </a:ln>
            <a:extLst>
              <a:ext uri="{909E8E84-426E-40DD-AFC4-6F175D3DCCD1}">
                <a14:hiddenFill xmlns:a14="http://schemas.microsoft.com/office/drawing/2010/main">
                  <a:noFill/>
                </a14:hiddenFill>
              </a:ext>
            </a:extLst>
          </p:spPr>
          <p:txBody>
            <a:bodyPr wrap="none" lIns="54000" tIns="54000" rIns="54000" bIns="54000"/>
            <a:lstStyle/>
            <a:p>
              <a:endParaRPr lang="en-US"/>
            </a:p>
          </p:txBody>
        </p:sp>
        <p:sp>
          <p:nvSpPr>
            <p:cNvPr id="3091" name="Line 29"/>
            <p:cNvSpPr>
              <a:spLocks noChangeShapeType="1"/>
            </p:cNvSpPr>
            <p:nvPr/>
          </p:nvSpPr>
          <p:spPr bwMode="gray">
            <a:xfrm>
              <a:off x="0" y="2478"/>
              <a:ext cx="5760" cy="0"/>
            </a:xfrm>
            <a:prstGeom prst="line">
              <a:avLst/>
            </a:prstGeom>
            <a:noFill/>
            <a:ln w="3175">
              <a:solidFill>
                <a:schemeClr val="tx2"/>
              </a:solidFill>
              <a:round/>
              <a:headEnd/>
              <a:tailEnd/>
            </a:ln>
            <a:extLst>
              <a:ext uri="{909E8E84-426E-40DD-AFC4-6F175D3DCCD1}">
                <a14:hiddenFill xmlns:a14="http://schemas.microsoft.com/office/drawing/2010/main">
                  <a:noFill/>
                </a14:hiddenFill>
              </a:ext>
            </a:extLst>
          </p:spPr>
          <p:txBody>
            <a:bodyPr wrap="none" lIns="54000" tIns="54000" rIns="54000" bIns="54000"/>
            <a:lstStyle/>
            <a:p>
              <a:endParaRPr lang="en-US"/>
            </a:p>
          </p:txBody>
        </p:sp>
        <p:sp>
          <p:nvSpPr>
            <p:cNvPr id="3092" name="Line 30"/>
            <p:cNvSpPr>
              <a:spLocks noChangeShapeType="1"/>
            </p:cNvSpPr>
            <p:nvPr/>
          </p:nvSpPr>
          <p:spPr bwMode="gray">
            <a:xfrm>
              <a:off x="0" y="4156"/>
              <a:ext cx="5760" cy="0"/>
            </a:xfrm>
            <a:prstGeom prst="line">
              <a:avLst/>
            </a:prstGeom>
            <a:noFill/>
            <a:ln w="3175">
              <a:solidFill>
                <a:schemeClr val="tx2"/>
              </a:solidFill>
              <a:round/>
              <a:headEnd/>
              <a:tailEnd/>
            </a:ln>
            <a:extLst>
              <a:ext uri="{909E8E84-426E-40DD-AFC4-6F175D3DCCD1}">
                <a14:hiddenFill xmlns:a14="http://schemas.microsoft.com/office/drawing/2010/main">
                  <a:noFill/>
                </a14:hiddenFill>
              </a:ext>
            </a:extLst>
          </p:spPr>
          <p:txBody>
            <a:bodyPr wrap="none" lIns="54000" tIns="54000" rIns="54000" bIns="54000"/>
            <a:lstStyle/>
            <a:p>
              <a:endParaRPr lang="en-US"/>
            </a:p>
          </p:txBody>
        </p:sp>
        <p:sp>
          <p:nvSpPr>
            <p:cNvPr id="3093" name="Line 31"/>
            <p:cNvSpPr>
              <a:spLocks noChangeShapeType="1"/>
            </p:cNvSpPr>
            <p:nvPr/>
          </p:nvSpPr>
          <p:spPr bwMode="gray">
            <a:xfrm>
              <a:off x="1449" y="0"/>
              <a:ext cx="0" cy="4320"/>
            </a:xfrm>
            <a:prstGeom prst="line">
              <a:avLst/>
            </a:prstGeom>
            <a:noFill/>
            <a:ln w="3175">
              <a:solidFill>
                <a:schemeClr val="tx2"/>
              </a:solidFill>
              <a:round/>
              <a:headEnd/>
              <a:tailEnd/>
            </a:ln>
            <a:extLst>
              <a:ext uri="{909E8E84-426E-40DD-AFC4-6F175D3DCCD1}">
                <a14:hiddenFill xmlns:a14="http://schemas.microsoft.com/office/drawing/2010/main">
                  <a:noFill/>
                </a14:hiddenFill>
              </a:ext>
            </a:extLst>
          </p:spPr>
          <p:txBody>
            <a:bodyPr wrap="none" lIns="54000" tIns="54000" rIns="54000" bIns="54000"/>
            <a:lstStyle/>
            <a:p>
              <a:endParaRPr lang="en-US"/>
            </a:p>
          </p:txBody>
        </p:sp>
        <p:sp>
          <p:nvSpPr>
            <p:cNvPr id="3094" name="Line 32"/>
            <p:cNvSpPr>
              <a:spLocks noChangeShapeType="1"/>
            </p:cNvSpPr>
            <p:nvPr/>
          </p:nvSpPr>
          <p:spPr bwMode="gray">
            <a:xfrm>
              <a:off x="1539" y="0"/>
              <a:ext cx="0" cy="4320"/>
            </a:xfrm>
            <a:prstGeom prst="line">
              <a:avLst/>
            </a:prstGeom>
            <a:noFill/>
            <a:ln w="3175">
              <a:solidFill>
                <a:schemeClr val="tx2"/>
              </a:solidFill>
              <a:round/>
              <a:headEnd/>
              <a:tailEnd/>
            </a:ln>
            <a:extLst>
              <a:ext uri="{909E8E84-426E-40DD-AFC4-6F175D3DCCD1}">
                <a14:hiddenFill xmlns:a14="http://schemas.microsoft.com/office/drawing/2010/main">
                  <a:noFill/>
                </a14:hiddenFill>
              </a:ext>
            </a:extLst>
          </p:spPr>
          <p:txBody>
            <a:bodyPr wrap="none" lIns="54000" tIns="54000" rIns="54000" bIns="54000"/>
            <a:lstStyle/>
            <a:p>
              <a:endParaRPr lang="en-US"/>
            </a:p>
          </p:txBody>
        </p:sp>
        <p:sp>
          <p:nvSpPr>
            <p:cNvPr id="3095" name="Line 33"/>
            <p:cNvSpPr>
              <a:spLocks noChangeShapeType="1"/>
            </p:cNvSpPr>
            <p:nvPr/>
          </p:nvSpPr>
          <p:spPr bwMode="gray">
            <a:xfrm>
              <a:off x="0" y="346"/>
              <a:ext cx="5760" cy="0"/>
            </a:xfrm>
            <a:prstGeom prst="line">
              <a:avLst/>
            </a:prstGeom>
            <a:noFill/>
            <a:ln w="3175">
              <a:solidFill>
                <a:schemeClr val="tx2"/>
              </a:solidFill>
              <a:round/>
              <a:headEnd/>
              <a:tailEnd/>
            </a:ln>
            <a:extLst>
              <a:ext uri="{909E8E84-426E-40DD-AFC4-6F175D3DCCD1}">
                <a14:hiddenFill xmlns:a14="http://schemas.microsoft.com/office/drawing/2010/main">
                  <a:noFill/>
                </a14:hiddenFill>
              </a:ext>
            </a:extLst>
          </p:spPr>
          <p:txBody>
            <a:bodyPr wrap="none" lIns="54000" tIns="54000" rIns="54000" bIns="54000"/>
            <a:lstStyle/>
            <a:p>
              <a:endParaRPr lang="en-US"/>
            </a:p>
          </p:txBody>
        </p:sp>
      </p:grpSp>
      <p:sp>
        <p:nvSpPr>
          <p:cNvPr id="3075" name="Title Placeholder 1"/>
          <p:cNvSpPr>
            <a:spLocks noGrp="1"/>
          </p:cNvSpPr>
          <p:nvPr>
            <p:ph type="title"/>
          </p:nvPr>
        </p:nvSpPr>
        <p:spPr bwMode="auto">
          <a:xfrm>
            <a:off x="252413" y="520700"/>
            <a:ext cx="8639175" cy="379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72000" rIns="0" bIns="0" numCol="1" anchor="t" anchorCtr="0" compatLnSpc="1">
            <a:prstTxWarp prst="textNoShape">
              <a:avLst/>
            </a:prstTxWarp>
            <a:spAutoFit/>
          </a:bodyPr>
          <a:lstStyle/>
          <a:p>
            <a:pPr lvl="0"/>
            <a:r>
              <a:rPr lang="en-US" altLang="en-US" smtClean="0"/>
              <a:t>Click to edit Master title style</a:t>
            </a:r>
          </a:p>
        </p:txBody>
      </p:sp>
      <p:sp>
        <p:nvSpPr>
          <p:cNvPr id="3076" name="Text Placeholder 2"/>
          <p:cNvSpPr>
            <a:spLocks noGrp="1"/>
          </p:cNvSpPr>
          <p:nvPr>
            <p:ph type="body" idx="1"/>
          </p:nvPr>
        </p:nvSpPr>
        <p:spPr bwMode="auto">
          <a:xfrm>
            <a:off x="252413" y="1268413"/>
            <a:ext cx="8639175" cy="97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077" name="Copyright1"/>
          <p:cNvSpPr txBox="1">
            <a:spLocks noChangeArrowheads="1"/>
          </p:cNvSpPr>
          <p:nvPr>
            <p:custDataLst>
              <p:tags r:id="rId2"/>
            </p:custDataLst>
          </p:nvPr>
        </p:nvSpPr>
        <p:spPr bwMode="gray">
          <a:xfrm>
            <a:off x="252413" y="6597650"/>
            <a:ext cx="42529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tabLst>
                <a:tab pos="2244725" algn="l"/>
              </a:tabLst>
              <a:defRPr>
                <a:solidFill>
                  <a:schemeClr val="tx1"/>
                </a:solidFill>
                <a:latin typeface="Arial" pitchFamily="34" charset="0"/>
              </a:defRPr>
            </a:lvl1pPr>
            <a:lvl2pPr marL="742950" indent="-285750" eaLnBrk="0" hangingPunct="0">
              <a:tabLst>
                <a:tab pos="2244725" algn="l"/>
              </a:tabLst>
              <a:defRPr>
                <a:solidFill>
                  <a:schemeClr val="tx1"/>
                </a:solidFill>
                <a:latin typeface="Arial" pitchFamily="34" charset="0"/>
              </a:defRPr>
            </a:lvl2pPr>
            <a:lvl3pPr marL="1143000" indent="-228600" eaLnBrk="0" hangingPunct="0">
              <a:tabLst>
                <a:tab pos="2244725" algn="l"/>
              </a:tabLst>
              <a:defRPr>
                <a:solidFill>
                  <a:schemeClr val="tx1"/>
                </a:solidFill>
                <a:latin typeface="Arial" pitchFamily="34" charset="0"/>
              </a:defRPr>
            </a:lvl3pPr>
            <a:lvl4pPr marL="1600200" indent="-228600" eaLnBrk="0" hangingPunct="0">
              <a:tabLst>
                <a:tab pos="2244725" algn="l"/>
              </a:tabLst>
              <a:defRPr>
                <a:solidFill>
                  <a:schemeClr val="tx1"/>
                </a:solidFill>
                <a:latin typeface="Arial" pitchFamily="34" charset="0"/>
              </a:defRPr>
            </a:lvl4pPr>
            <a:lvl5pPr marL="2057400" indent="-228600" eaLnBrk="0" hangingPunct="0">
              <a:tabLst>
                <a:tab pos="2244725" algn="l"/>
              </a:tabLst>
              <a:defRPr>
                <a:solidFill>
                  <a:schemeClr val="tx1"/>
                </a:solidFill>
                <a:latin typeface="Arial" pitchFamily="34" charset="0"/>
              </a:defRPr>
            </a:lvl5pPr>
            <a:lvl6pPr marL="2514600" indent="-228600" eaLnBrk="0" fontAlgn="base" hangingPunct="0">
              <a:spcBef>
                <a:spcPct val="0"/>
              </a:spcBef>
              <a:spcAft>
                <a:spcPct val="0"/>
              </a:spcAft>
              <a:tabLst>
                <a:tab pos="2244725" algn="l"/>
              </a:tabLst>
              <a:defRPr>
                <a:solidFill>
                  <a:schemeClr val="tx1"/>
                </a:solidFill>
                <a:latin typeface="Arial" pitchFamily="34" charset="0"/>
              </a:defRPr>
            </a:lvl6pPr>
            <a:lvl7pPr marL="2971800" indent="-228600" eaLnBrk="0" fontAlgn="base" hangingPunct="0">
              <a:spcBef>
                <a:spcPct val="0"/>
              </a:spcBef>
              <a:spcAft>
                <a:spcPct val="0"/>
              </a:spcAft>
              <a:tabLst>
                <a:tab pos="2244725" algn="l"/>
              </a:tabLst>
              <a:defRPr>
                <a:solidFill>
                  <a:schemeClr val="tx1"/>
                </a:solidFill>
                <a:latin typeface="Arial" pitchFamily="34" charset="0"/>
              </a:defRPr>
            </a:lvl7pPr>
            <a:lvl8pPr marL="3429000" indent="-228600" eaLnBrk="0" fontAlgn="base" hangingPunct="0">
              <a:spcBef>
                <a:spcPct val="0"/>
              </a:spcBef>
              <a:spcAft>
                <a:spcPct val="0"/>
              </a:spcAft>
              <a:tabLst>
                <a:tab pos="2244725" algn="l"/>
              </a:tabLst>
              <a:defRPr>
                <a:solidFill>
                  <a:schemeClr val="tx1"/>
                </a:solidFill>
                <a:latin typeface="Arial" pitchFamily="34" charset="0"/>
              </a:defRPr>
            </a:lvl8pPr>
            <a:lvl9pPr marL="3886200" indent="-228600" eaLnBrk="0" fontAlgn="base" hangingPunct="0">
              <a:spcBef>
                <a:spcPct val="0"/>
              </a:spcBef>
              <a:spcAft>
                <a:spcPct val="0"/>
              </a:spcAft>
              <a:tabLst>
                <a:tab pos="2244725" algn="l"/>
              </a:tabLst>
              <a:defRPr>
                <a:solidFill>
                  <a:schemeClr val="tx1"/>
                </a:solidFill>
                <a:latin typeface="Arial" pitchFamily="34" charset="0"/>
              </a:defRPr>
            </a:lvl9pPr>
          </a:lstStyle>
          <a:p>
            <a:pPr defTabSz="914400" eaLnBrk="1" hangingPunct="1">
              <a:lnSpc>
                <a:spcPct val="90000"/>
              </a:lnSpc>
              <a:defRPr/>
            </a:pPr>
            <a:r>
              <a:rPr lang="en-US" altLang="en-US" sz="700" smtClean="0">
                <a:solidFill>
                  <a:srgbClr val="808080"/>
                </a:solidFill>
                <a:latin typeface="Arial Narrow" pitchFamily="34" charset="0"/>
                <a:ea typeface="MS Mincho" pitchFamily="49" charset="-128"/>
              </a:rPr>
              <a:t>©  2011 Grant Thornton   |   Project Phoenix   |   May 2011</a:t>
            </a:r>
            <a:endParaRPr lang="en-US" altLang="en-US" sz="700" smtClean="0">
              <a:solidFill>
                <a:srgbClr val="000000"/>
              </a:solidFill>
              <a:latin typeface="Arial Narrow" pitchFamily="34" charset="0"/>
            </a:endParaRPr>
          </a:p>
        </p:txBody>
      </p:sp>
      <p:sp>
        <p:nvSpPr>
          <p:cNvPr id="3078" name="Text Box 6"/>
          <p:cNvSpPr txBox="1">
            <a:spLocks noChangeArrowheads="1"/>
          </p:cNvSpPr>
          <p:nvPr>
            <p:custDataLst>
              <p:tags r:id="rId3"/>
            </p:custDataLst>
          </p:nvPr>
        </p:nvSpPr>
        <p:spPr bwMode="gray">
          <a:xfrm>
            <a:off x="7696200" y="0"/>
            <a:ext cx="1249363" cy="60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lgn="ctr">
                <a:solidFill>
                  <a:srgbClr val="000000"/>
                </a:solidFill>
                <a:miter lim="800000"/>
                <a:headEnd/>
                <a:tailEnd/>
              </a14:hiddenLine>
            </a:ext>
          </a:extLst>
        </p:spPr>
        <p:txBody>
          <a:bodyPr wrap="none" lIns="54000" tIns="54000" rIns="54000" bIns="54000" anchorCtr="1">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defTabSz="914400" eaLnBrk="1" hangingPunct="1">
              <a:defRPr/>
            </a:pPr>
            <a:r>
              <a:rPr lang="en-US" altLang="en-US" sz="3200" b="1" smtClean="0">
                <a:solidFill>
                  <a:srgbClr val="808080"/>
                </a:solidFill>
                <a:latin typeface="Arial Narrow" pitchFamily="34" charset="0"/>
              </a:rPr>
              <a:t>DRAFT</a:t>
            </a:r>
            <a:endParaRPr lang="en-US" altLang="en-US" smtClean="0">
              <a:solidFill>
                <a:srgbClr val="000000"/>
              </a:solidFill>
            </a:endParaRPr>
          </a:p>
        </p:txBody>
      </p:sp>
      <p:sp>
        <p:nvSpPr>
          <p:cNvPr id="3079" name="Line 107"/>
          <p:cNvSpPr>
            <a:spLocks noChangeShapeType="1"/>
          </p:cNvSpPr>
          <p:nvPr/>
        </p:nvSpPr>
        <p:spPr bwMode="gray">
          <a:xfrm>
            <a:off x="252413" y="550863"/>
            <a:ext cx="8640762" cy="0"/>
          </a:xfrm>
          <a:prstGeom prst="line">
            <a:avLst/>
          </a:prstGeom>
          <a:noFill/>
          <a:ln w="3175">
            <a:solidFill>
              <a:srgbClr val="828282"/>
            </a:solidFill>
            <a:round/>
            <a:headEnd/>
            <a:tailEnd/>
          </a:ln>
          <a:extLst>
            <a:ext uri="{909E8E84-426E-40DD-AFC4-6F175D3DCCD1}">
              <a14:hiddenFill xmlns:a14="http://schemas.microsoft.com/office/drawing/2010/main">
                <a:noFill/>
              </a14:hiddenFill>
            </a:ext>
          </a:extLst>
        </p:spPr>
        <p:txBody>
          <a:bodyPr lIns="54000" tIns="54000" rIns="54000" bIns="54000" anchorCtr="1">
            <a:spAutoFit/>
          </a:bodyPr>
          <a:lstStyle/>
          <a:p>
            <a:endParaRPr lang="en-US"/>
          </a:p>
        </p:txBody>
      </p:sp>
      <p:sp>
        <p:nvSpPr>
          <p:cNvPr id="3080" name="TextBox 9"/>
          <p:cNvSpPr txBox="1">
            <a:spLocks noChangeArrowheads="1"/>
          </p:cNvSpPr>
          <p:nvPr/>
        </p:nvSpPr>
        <p:spPr bwMode="gray">
          <a:xfrm>
            <a:off x="252413" y="6699250"/>
            <a:ext cx="2774950"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defTabSz="914400" eaLnBrk="1" hangingPunct="1">
              <a:defRPr/>
            </a:pPr>
            <a:r>
              <a:rPr lang="en-US" altLang="en-US" sz="600" smtClean="0">
                <a:solidFill>
                  <a:srgbClr val="808080"/>
                </a:solidFill>
                <a:latin typeface="Arial Narrow" pitchFamily="34" charset="0"/>
                <a:ea typeface="MS Mincho" pitchFamily="49" charset="-128"/>
              </a:rPr>
              <a:t>U.S. member firm of Grant Thornton International Ltd.</a:t>
            </a:r>
          </a:p>
        </p:txBody>
      </p:sp>
    </p:spTree>
  </p:cSld>
  <p:clrMap bg1="lt1" tx1="dk1" bg2="lt2" tx2="dk2" accent1="accent1" accent2="accent2" accent3="accent3" accent4="accent4" accent5="accent5" accent6="accent6" hlink="hlink" folHlink="folHlink"/>
  <p:txStyles>
    <p:titleStyle>
      <a:lvl1pPr algn="l" rtl="0" eaLnBrk="0" fontAlgn="base" hangingPunct="0">
        <a:spcBef>
          <a:spcPct val="0"/>
        </a:spcBef>
        <a:spcAft>
          <a:spcPct val="0"/>
        </a:spcAft>
        <a:defRPr lang="en-GB" sz="2000" kern="1200" dirty="0">
          <a:solidFill>
            <a:schemeClr val="tx1"/>
          </a:solidFill>
          <a:latin typeface="Garamond" pitchFamily="18" charset="0"/>
          <a:ea typeface="+mj-ea"/>
          <a:cs typeface="+mj-cs"/>
        </a:defRPr>
      </a:lvl1pPr>
      <a:lvl2pPr algn="l" rtl="0" eaLnBrk="0" fontAlgn="base" hangingPunct="0">
        <a:spcBef>
          <a:spcPct val="0"/>
        </a:spcBef>
        <a:spcAft>
          <a:spcPct val="0"/>
        </a:spcAft>
        <a:defRPr sz="2000">
          <a:solidFill>
            <a:schemeClr val="tx1"/>
          </a:solidFill>
          <a:latin typeface="Garamond" pitchFamily="18" charset="0"/>
        </a:defRPr>
      </a:lvl2pPr>
      <a:lvl3pPr algn="l" rtl="0" eaLnBrk="0" fontAlgn="base" hangingPunct="0">
        <a:spcBef>
          <a:spcPct val="0"/>
        </a:spcBef>
        <a:spcAft>
          <a:spcPct val="0"/>
        </a:spcAft>
        <a:defRPr sz="2000">
          <a:solidFill>
            <a:schemeClr val="tx1"/>
          </a:solidFill>
          <a:latin typeface="Garamond" pitchFamily="18" charset="0"/>
        </a:defRPr>
      </a:lvl3pPr>
      <a:lvl4pPr algn="l" rtl="0" eaLnBrk="0" fontAlgn="base" hangingPunct="0">
        <a:spcBef>
          <a:spcPct val="0"/>
        </a:spcBef>
        <a:spcAft>
          <a:spcPct val="0"/>
        </a:spcAft>
        <a:defRPr sz="2000">
          <a:solidFill>
            <a:schemeClr val="tx1"/>
          </a:solidFill>
          <a:latin typeface="Garamond" pitchFamily="18" charset="0"/>
        </a:defRPr>
      </a:lvl4pPr>
      <a:lvl5pPr algn="l" rtl="0" eaLnBrk="0" fontAlgn="base" hangingPunct="0">
        <a:spcBef>
          <a:spcPct val="0"/>
        </a:spcBef>
        <a:spcAft>
          <a:spcPct val="0"/>
        </a:spcAft>
        <a:defRPr sz="2000">
          <a:solidFill>
            <a:schemeClr val="tx1"/>
          </a:solidFill>
          <a:latin typeface="Garamond" pitchFamily="18"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algn="l" rtl="0" eaLnBrk="0" fontAlgn="base" hangingPunct="0">
        <a:spcBef>
          <a:spcPts val="400"/>
        </a:spcBef>
        <a:spcAft>
          <a:spcPct val="0"/>
        </a:spcAft>
        <a:buFont typeface="Arial" charset="0"/>
        <a:defRPr sz="1000" b="1" kern="1200">
          <a:solidFill>
            <a:schemeClr val="accent1"/>
          </a:solidFill>
          <a:latin typeface="+mn-lt"/>
          <a:ea typeface="+mn-ea"/>
          <a:cs typeface="+mn-cs"/>
        </a:defRPr>
      </a:lvl1pPr>
      <a:lvl2pPr algn="l" rtl="0" eaLnBrk="0" fontAlgn="base" hangingPunct="0">
        <a:spcBef>
          <a:spcPts val="400"/>
        </a:spcBef>
        <a:spcAft>
          <a:spcPct val="0"/>
        </a:spcAft>
        <a:buFont typeface="Arial" charset="0"/>
        <a:defRPr sz="1000" kern="1200">
          <a:solidFill>
            <a:schemeClr val="tx1"/>
          </a:solidFill>
          <a:latin typeface="+mn-lt"/>
          <a:ea typeface="+mn-ea"/>
          <a:cs typeface="+mn-cs"/>
        </a:defRPr>
      </a:lvl2pPr>
      <a:lvl3pPr marL="177800" indent="-177800" algn="l" rtl="0" eaLnBrk="0" fontAlgn="base" hangingPunct="0">
        <a:spcBef>
          <a:spcPts val="400"/>
        </a:spcBef>
        <a:spcAft>
          <a:spcPct val="0"/>
        </a:spcAft>
        <a:buClr>
          <a:schemeClr val="bg2"/>
        </a:buClr>
        <a:buFont typeface="Wingdings 2" pitchFamily="18" charset="2"/>
        <a:buChar char=""/>
        <a:defRPr sz="1000" kern="1200">
          <a:solidFill>
            <a:schemeClr val="tx1"/>
          </a:solidFill>
          <a:latin typeface="+mn-lt"/>
          <a:ea typeface="+mn-ea"/>
          <a:cs typeface="+mn-cs"/>
        </a:defRPr>
      </a:lvl3pPr>
      <a:lvl4pPr marL="361950" indent="-184150" algn="l" rtl="0" eaLnBrk="0" fontAlgn="base" hangingPunct="0">
        <a:spcBef>
          <a:spcPts val="400"/>
        </a:spcBef>
        <a:spcAft>
          <a:spcPct val="0"/>
        </a:spcAft>
        <a:buClr>
          <a:schemeClr val="bg2"/>
        </a:buClr>
        <a:buFont typeface="Symbol" pitchFamily="18" charset="2"/>
        <a:buChar char=""/>
        <a:defRPr sz="1000" kern="1200">
          <a:solidFill>
            <a:schemeClr val="tx1"/>
          </a:solidFill>
          <a:latin typeface="+mn-lt"/>
          <a:ea typeface="+mn-ea"/>
          <a:cs typeface="+mn-cs"/>
        </a:defRPr>
      </a:lvl4pPr>
      <a:lvl5pPr marL="539750" indent="-177800" algn="l" rtl="0" eaLnBrk="0" fontAlgn="base" hangingPunct="0">
        <a:spcBef>
          <a:spcPts val="400"/>
        </a:spcBef>
        <a:spcAft>
          <a:spcPct val="0"/>
        </a:spcAft>
        <a:buClr>
          <a:schemeClr val="bg2"/>
        </a:buClr>
        <a:buFont typeface="Symbol" pitchFamily="18" charset="2"/>
        <a:buChar char=""/>
        <a:defRPr sz="1000" kern="1200">
          <a:solidFill>
            <a:schemeClr val="tx1"/>
          </a:solidFill>
          <a:latin typeface="+mn-lt"/>
          <a:ea typeface="+mn-ea"/>
          <a:cs typeface="+mn-cs"/>
        </a:defRPr>
      </a:lvl5pPr>
      <a:lvl6pPr marL="717550" indent="-177800" algn="l" defTabSz="914400" rtl="0" eaLnBrk="1" latinLnBrk="0" hangingPunct="1">
        <a:lnSpc>
          <a:spcPct val="100000"/>
        </a:lnSpc>
        <a:spcBef>
          <a:spcPts val="400"/>
        </a:spcBef>
        <a:buClr>
          <a:schemeClr val="bg2"/>
        </a:buClr>
        <a:buFont typeface="Symbol" pitchFamily="18" charset="2"/>
        <a:buChar char=""/>
        <a:defRPr sz="1000" kern="1200">
          <a:solidFill>
            <a:schemeClr val="tx1"/>
          </a:solidFill>
          <a:latin typeface="+mn-lt"/>
          <a:ea typeface="+mn-ea"/>
          <a:cs typeface="+mn-cs"/>
        </a:defRPr>
      </a:lvl6pPr>
      <a:lvl7pPr marL="895350" indent="-177800" algn="l" defTabSz="914400" rtl="0" eaLnBrk="1" latinLnBrk="0" hangingPunct="1">
        <a:lnSpc>
          <a:spcPct val="100000"/>
        </a:lnSpc>
        <a:spcBef>
          <a:spcPts val="400"/>
        </a:spcBef>
        <a:buClr>
          <a:schemeClr val="bg2"/>
        </a:buClr>
        <a:buFont typeface="Symbol" pitchFamily="18" charset="2"/>
        <a:buChar char=""/>
        <a:defRPr sz="1000" kern="1200">
          <a:solidFill>
            <a:schemeClr val="tx1"/>
          </a:solidFill>
          <a:latin typeface="+mn-lt"/>
          <a:ea typeface="+mn-ea"/>
          <a:cs typeface="+mn-cs"/>
        </a:defRPr>
      </a:lvl7pPr>
      <a:lvl8pPr marL="1079500" indent="-184150" algn="l" defTabSz="914400" rtl="0" eaLnBrk="1" latinLnBrk="0" hangingPunct="1">
        <a:lnSpc>
          <a:spcPct val="100000"/>
        </a:lnSpc>
        <a:spcBef>
          <a:spcPts val="400"/>
        </a:spcBef>
        <a:buClr>
          <a:schemeClr val="bg2"/>
        </a:buClr>
        <a:buFont typeface="Symbol" pitchFamily="18" charset="2"/>
        <a:buChar char=""/>
        <a:defRPr sz="1000" kern="1200">
          <a:solidFill>
            <a:schemeClr val="tx1"/>
          </a:solidFill>
          <a:latin typeface="+mn-lt"/>
          <a:ea typeface="+mn-ea"/>
          <a:cs typeface="+mn-cs"/>
        </a:defRPr>
      </a:lvl8pPr>
      <a:lvl9pPr marL="1257300" indent="-177800" algn="l" defTabSz="914400" rtl="0" eaLnBrk="1" latinLnBrk="0" hangingPunct="1">
        <a:lnSpc>
          <a:spcPct val="100000"/>
        </a:lnSpc>
        <a:spcBef>
          <a:spcPts val="400"/>
        </a:spcBef>
        <a:buClr>
          <a:schemeClr val="bg2"/>
        </a:buClr>
        <a:buFont typeface="Symbol" pitchFamily="18" charset="2"/>
        <a:buChar char=""/>
        <a:defRPr sz="10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chart" Target="../charts/chart3.xml"/><Relationship Id="rId4" Type="http://schemas.openxmlformats.org/officeDocument/2006/relationships/chart" Target="../charts/chart2.xml"/></Relationships>
</file>

<file path=ppt/slides/_rels/slide1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8.tmp"/><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9.tmp"/></Relationships>
</file>

<file path=ppt/slides/_rels/slide1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chart" Target="../charts/chart6.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chart" Target="../charts/chart12.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hyperlink" Target="mailto:comoeva@fhi360.org" TargetMode="External"/><Relationship Id="rId2" Type="http://schemas.openxmlformats.org/officeDocument/2006/relationships/hyperlink" Target="mailto:cgale@fhi360.org" TargetMode="Externa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nvSpPr>
        <p:spPr>
          <a:xfrm>
            <a:off x="1216025" y="2584450"/>
            <a:ext cx="7646988" cy="1468438"/>
          </a:xfrm>
          <a:prstGeom prst="rect">
            <a:avLst/>
          </a:prstGeom>
        </p:spPr>
        <p:txBody>
          <a:bodyPr anchor="b"/>
          <a:lstStyle>
            <a:lvl1pPr algn="l" defTabSz="457200" rtl="0" eaLnBrk="1" latinLnBrk="0" hangingPunct="1">
              <a:spcBef>
                <a:spcPct val="0"/>
              </a:spcBef>
              <a:buNone/>
              <a:defRPr sz="3200" b="1" kern="1200" cap="none">
                <a:solidFill>
                  <a:schemeClr val="accent2"/>
                </a:solidFill>
                <a:latin typeface="+mj-lt"/>
                <a:ea typeface="+mj-ea"/>
                <a:cs typeface="+mj-cs"/>
              </a:defRPr>
            </a:lvl1pPr>
          </a:lstStyle>
          <a:p>
            <a:pPr fontAlgn="auto">
              <a:spcAft>
                <a:spcPts val="0"/>
              </a:spcAft>
              <a:defRPr/>
            </a:pPr>
            <a:endParaRPr lang="en-US" sz="2900" cap="all" dirty="0">
              <a:solidFill>
                <a:schemeClr val="bg1"/>
              </a:solidFill>
              <a:cs typeface="Calibri"/>
            </a:endParaRPr>
          </a:p>
        </p:txBody>
      </p:sp>
      <p:sp>
        <p:nvSpPr>
          <p:cNvPr id="6147" name="Title 31"/>
          <p:cNvSpPr>
            <a:spLocks noGrp="1"/>
          </p:cNvSpPr>
          <p:nvPr>
            <p:ph type="ctrTitle"/>
          </p:nvPr>
        </p:nvSpPr>
        <p:spPr>
          <a:xfrm>
            <a:off x="1314450" y="2706688"/>
            <a:ext cx="7143750" cy="1130300"/>
          </a:xfrm>
        </p:spPr>
        <p:txBody>
          <a:bodyPr>
            <a:normAutofit/>
          </a:bodyPr>
          <a:lstStyle/>
          <a:p>
            <a:pPr eaLnBrk="1" hangingPunct="1"/>
            <a:r>
              <a:rPr lang="en-US" altLang="en-US" sz="3200" dirty="0" smtClean="0"/>
              <a:t>Missing </a:t>
            </a:r>
            <a:r>
              <a:rPr lang="en-US" altLang="en-US" sz="3200" dirty="0"/>
              <a:t>data: </a:t>
            </a:r>
            <a:r>
              <a:rPr lang="en-US" altLang="en-US" sz="3200" dirty="0" smtClean="0"/>
              <a:t/>
            </a:r>
            <a:br>
              <a:rPr lang="en-US" altLang="en-US" sz="3200" dirty="0" smtClean="0"/>
            </a:br>
            <a:r>
              <a:rPr lang="en-US" altLang="en-US" sz="3200" dirty="0" smtClean="0"/>
              <a:t>How do we know what we don’t know?</a:t>
            </a:r>
          </a:p>
        </p:txBody>
      </p:sp>
      <p:sp>
        <p:nvSpPr>
          <p:cNvPr id="6148" name="Subtitle 32"/>
          <p:cNvSpPr>
            <a:spLocks noGrp="1"/>
          </p:cNvSpPr>
          <p:nvPr>
            <p:ph type="subTitle" idx="1"/>
          </p:nvPr>
        </p:nvSpPr>
        <p:spPr>
          <a:xfrm>
            <a:off x="1314450" y="3836988"/>
            <a:ext cx="7143750" cy="1801812"/>
          </a:xfrm>
        </p:spPr>
        <p:txBody>
          <a:bodyPr/>
          <a:lstStyle/>
          <a:p>
            <a:pPr eaLnBrk="1" hangingPunct="1"/>
            <a:r>
              <a:rPr lang="en-US" altLang="en-US" dirty="0" smtClean="0"/>
              <a:t> </a:t>
            </a:r>
          </a:p>
        </p:txBody>
      </p:sp>
      <p:sp>
        <p:nvSpPr>
          <p:cNvPr id="2" name="TextBox 1"/>
          <p:cNvSpPr txBox="1"/>
          <p:nvPr/>
        </p:nvSpPr>
        <p:spPr>
          <a:xfrm>
            <a:off x="1216024" y="5365845"/>
            <a:ext cx="4814203" cy="923330"/>
          </a:xfrm>
          <a:prstGeom prst="rect">
            <a:avLst/>
          </a:prstGeom>
          <a:noFill/>
        </p:spPr>
        <p:txBody>
          <a:bodyPr wrap="none" rtlCol="0">
            <a:spAutoFit/>
          </a:bodyPr>
          <a:lstStyle/>
          <a:p>
            <a:r>
              <a:rPr lang="en-US" b="1" dirty="0" smtClean="0">
                <a:solidFill>
                  <a:schemeClr val="bg1"/>
                </a:solidFill>
              </a:rPr>
              <a:t>Carina Omoeva, PhD</a:t>
            </a:r>
          </a:p>
          <a:p>
            <a:r>
              <a:rPr lang="en-US" b="1" dirty="0" smtClean="0">
                <a:solidFill>
                  <a:schemeClr val="bg1"/>
                </a:solidFill>
              </a:rPr>
              <a:t>Education Policy and Data Center, FHI 360</a:t>
            </a:r>
          </a:p>
          <a:p>
            <a:r>
              <a:rPr lang="en-US" b="1" dirty="0" smtClean="0">
                <a:solidFill>
                  <a:schemeClr val="bg1"/>
                </a:solidFill>
              </a:rPr>
              <a:t>comoeva@fhi360.org</a:t>
            </a:r>
            <a:endParaRPr lang="en-US" b="1"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17558" cy="859809"/>
          </a:xfrm>
        </p:spPr>
        <p:txBody>
          <a:bodyPr/>
          <a:lstStyle/>
          <a:p>
            <a:r>
              <a:rPr lang="en-US" dirty="0" smtClean="0"/>
              <a:t>Common practices in addressing missing data</a:t>
            </a:r>
            <a:endParaRPr lang="en-US" dirty="0"/>
          </a:p>
        </p:txBody>
      </p:sp>
      <p:sp>
        <p:nvSpPr>
          <p:cNvPr id="3" name="Content Placeholder 2"/>
          <p:cNvSpPr>
            <a:spLocks noGrp="1"/>
          </p:cNvSpPr>
          <p:nvPr>
            <p:ph idx="1"/>
          </p:nvPr>
        </p:nvSpPr>
        <p:spPr>
          <a:xfrm>
            <a:off x="457200" y="1101725"/>
            <a:ext cx="4785588" cy="5108006"/>
          </a:xfrm>
        </p:spPr>
        <p:txBody>
          <a:bodyPr/>
          <a:lstStyle/>
          <a:p>
            <a:pPr marL="514350" indent="-514350">
              <a:buFont typeface="+mj-lt"/>
              <a:buAutoNum type="arabicPeriod"/>
            </a:pPr>
            <a:r>
              <a:rPr lang="en-US" sz="3200" b="1" dirty="0" smtClean="0">
                <a:solidFill>
                  <a:schemeClr val="tx2"/>
                </a:solidFill>
              </a:rPr>
              <a:t>Complete cases only</a:t>
            </a:r>
          </a:p>
          <a:p>
            <a:pPr lvl="1"/>
            <a:r>
              <a:rPr lang="en-US" dirty="0" smtClean="0"/>
              <a:t>Used in data sets with low rates of missing data where data are not NMAR</a:t>
            </a:r>
          </a:p>
          <a:p>
            <a:pPr lvl="1"/>
            <a:r>
              <a:rPr lang="en-US" dirty="0" smtClean="0"/>
              <a:t>E.g. Household survey response rates generally are high (&gt;95%) and not considered problematic</a:t>
            </a:r>
          </a:p>
          <a:p>
            <a:pPr marL="0" indent="0">
              <a:buNone/>
            </a:pPr>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1236330028"/>
              </p:ext>
            </p:extLst>
          </p:nvPr>
        </p:nvGraphicFramePr>
        <p:xfrm>
          <a:off x="5242788" y="1111629"/>
          <a:ext cx="3527945" cy="4673801"/>
        </p:xfrm>
        <a:graphic>
          <a:graphicData uri="http://schemas.openxmlformats.org/drawingml/2006/table">
            <a:tbl>
              <a:tblPr/>
              <a:tblGrid>
                <a:gridCol w="2194140"/>
                <a:gridCol w="1333805"/>
              </a:tblGrid>
              <a:tr h="350612">
                <a:tc>
                  <a:txBody>
                    <a:bodyPr/>
                    <a:lstStyle/>
                    <a:p>
                      <a:pPr algn="ctr" fontAlgn="b"/>
                      <a:r>
                        <a:rPr lang="en-US" sz="1800" b="1" i="0" u="none" strike="noStrike" dirty="0">
                          <a:solidFill>
                            <a:srgbClr val="000000"/>
                          </a:solidFill>
                          <a:effectLst/>
                          <a:latin typeface="Calibri"/>
                        </a:rPr>
                        <a:t>Country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b"/>
                      <a:r>
                        <a:rPr lang="en-US" sz="1800" b="1" i="0" u="none" strike="noStrike" dirty="0" smtClean="0">
                          <a:solidFill>
                            <a:srgbClr val="000000"/>
                          </a:solidFill>
                          <a:effectLst/>
                          <a:latin typeface="Calibri"/>
                        </a:rPr>
                        <a:t>HHS Resp. Rate</a:t>
                      </a:r>
                      <a:endParaRPr lang="en-US" sz="1800" b="1"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r>
              <a:tr h="293974">
                <a:tc>
                  <a:txBody>
                    <a:bodyPr/>
                    <a:lstStyle/>
                    <a:p>
                      <a:pPr algn="l" fontAlgn="b"/>
                      <a:r>
                        <a:rPr lang="en-US" sz="1800" b="0" i="0" u="none" strike="noStrike" dirty="0">
                          <a:solidFill>
                            <a:srgbClr val="000000"/>
                          </a:solidFill>
                          <a:effectLst/>
                          <a:latin typeface="Calibri"/>
                        </a:rPr>
                        <a:t>Bangladesh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a:rPr>
                        <a:t>99.3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3974">
                <a:tc>
                  <a:txBody>
                    <a:bodyPr/>
                    <a:lstStyle/>
                    <a:p>
                      <a:pPr algn="l" fontAlgn="b"/>
                      <a:r>
                        <a:rPr lang="en-US" sz="1800" b="0" i="0" u="none" strike="noStrike" dirty="0">
                          <a:solidFill>
                            <a:srgbClr val="000000"/>
                          </a:solidFill>
                          <a:effectLst/>
                          <a:latin typeface="Calibri"/>
                        </a:rPr>
                        <a:t>Burkina Faso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a:rPr>
                        <a:t>99.4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3974">
                <a:tc>
                  <a:txBody>
                    <a:bodyPr/>
                    <a:lstStyle/>
                    <a:p>
                      <a:pPr algn="l" fontAlgn="b"/>
                      <a:r>
                        <a:rPr lang="en-US" sz="1800" b="0" i="0" u="none" strike="noStrike" dirty="0">
                          <a:solidFill>
                            <a:srgbClr val="000000"/>
                          </a:solidFill>
                          <a:effectLst/>
                          <a:latin typeface="Calibri"/>
                        </a:rPr>
                        <a:t>Côte d'Ivoire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a:rPr>
                        <a:t>97.9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3974">
                <a:tc>
                  <a:txBody>
                    <a:bodyPr/>
                    <a:lstStyle/>
                    <a:p>
                      <a:pPr algn="l" fontAlgn="b"/>
                      <a:r>
                        <a:rPr lang="en-US" sz="1800" b="0" i="0" u="none" strike="noStrike" dirty="0">
                          <a:solidFill>
                            <a:srgbClr val="000000"/>
                          </a:solidFill>
                          <a:effectLst/>
                          <a:latin typeface="Calibri"/>
                        </a:rPr>
                        <a:t>Egypt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a:rPr>
                        <a:t>99.1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3974">
                <a:tc>
                  <a:txBody>
                    <a:bodyPr/>
                    <a:lstStyle/>
                    <a:p>
                      <a:pPr algn="l" fontAlgn="b"/>
                      <a:r>
                        <a:rPr lang="en-US" sz="1800" b="0" i="0" u="none" strike="noStrike" dirty="0">
                          <a:solidFill>
                            <a:srgbClr val="000000"/>
                          </a:solidFill>
                          <a:effectLst/>
                          <a:latin typeface="Calibri"/>
                        </a:rPr>
                        <a:t>Ghana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a:rPr>
                        <a:t>98.7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3974">
                <a:tc>
                  <a:txBody>
                    <a:bodyPr/>
                    <a:lstStyle/>
                    <a:p>
                      <a:pPr algn="l" fontAlgn="b"/>
                      <a:r>
                        <a:rPr lang="en-US" sz="1800" b="0" i="0" u="none" strike="noStrike">
                          <a:solidFill>
                            <a:srgbClr val="000000"/>
                          </a:solidFill>
                          <a:effectLst/>
                          <a:latin typeface="Calibri"/>
                        </a:rPr>
                        <a:t>Guinea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a:rPr>
                        <a:t>97.3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3974">
                <a:tc>
                  <a:txBody>
                    <a:bodyPr/>
                    <a:lstStyle/>
                    <a:p>
                      <a:pPr algn="l" fontAlgn="b"/>
                      <a:r>
                        <a:rPr lang="en-US" sz="1800" b="0" i="0" u="none" strike="noStrike">
                          <a:solidFill>
                            <a:srgbClr val="000000"/>
                          </a:solidFill>
                          <a:effectLst/>
                          <a:latin typeface="Calibri"/>
                        </a:rPr>
                        <a:t>Indonesia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a:rPr>
                        <a:t>98.9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3974">
                <a:tc>
                  <a:txBody>
                    <a:bodyPr/>
                    <a:lstStyle/>
                    <a:p>
                      <a:pPr algn="l" fontAlgn="b"/>
                      <a:r>
                        <a:rPr lang="en-US" sz="1800" b="0" i="0" u="none" strike="noStrike">
                          <a:solidFill>
                            <a:srgbClr val="000000"/>
                          </a:solidFill>
                          <a:effectLst/>
                          <a:latin typeface="Calibri"/>
                        </a:rPr>
                        <a:t>Kenya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a:rPr>
                        <a:t>96.3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3974">
                <a:tc>
                  <a:txBody>
                    <a:bodyPr/>
                    <a:lstStyle/>
                    <a:p>
                      <a:pPr algn="l" fontAlgn="b"/>
                      <a:r>
                        <a:rPr lang="en-US" sz="1800" b="0" i="0" u="none" strike="noStrike" dirty="0">
                          <a:solidFill>
                            <a:srgbClr val="000000"/>
                          </a:solidFill>
                          <a:effectLst/>
                          <a:latin typeface="Calibri"/>
                        </a:rPr>
                        <a:t>Mali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a:rPr>
                        <a:t>98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3974">
                <a:tc>
                  <a:txBody>
                    <a:bodyPr/>
                    <a:lstStyle/>
                    <a:p>
                      <a:pPr algn="l" fontAlgn="b"/>
                      <a:r>
                        <a:rPr lang="en-US" sz="1800" b="0" i="0" u="none" strike="noStrike">
                          <a:solidFill>
                            <a:srgbClr val="000000"/>
                          </a:solidFill>
                          <a:effectLst/>
                          <a:latin typeface="Calibri"/>
                        </a:rPr>
                        <a:t>Namibia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a:rPr>
                        <a:t>96.9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3974">
                <a:tc>
                  <a:txBody>
                    <a:bodyPr/>
                    <a:lstStyle/>
                    <a:p>
                      <a:pPr algn="l" fontAlgn="b"/>
                      <a:r>
                        <a:rPr lang="en-US" sz="1800" b="0" i="0" u="none" strike="noStrike">
                          <a:solidFill>
                            <a:srgbClr val="000000"/>
                          </a:solidFill>
                          <a:effectLst/>
                          <a:latin typeface="Calibri"/>
                        </a:rPr>
                        <a:t>Nigeria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a:rPr>
                        <a:t>98.6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3974">
                <a:tc>
                  <a:txBody>
                    <a:bodyPr/>
                    <a:lstStyle/>
                    <a:p>
                      <a:pPr algn="l" fontAlgn="b"/>
                      <a:r>
                        <a:rPr lang="en-US" sz="1800" b="0" i="0" u="none" strike="noStrike">
                          <a:solidFill>
                            <a:srgbClr val="000000"/>
                          </a:solidFill>
                          <a:effectLst/>
                          <a:latin typeface="Calibri"/>
                        </a:rPr>
                        <a:t>Rwanda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a:rPr>
                        <a:t>99.5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3974">
                <a:tc>
                  <a:txBody>
                    <a:bodyPr/>
                    <a:lstStyle/>
                    <a:p>
                      <a:pPr algn="l" fontAlgn="b"/>
                      <a:r>
                        <a:rPr lang="en-US" sz="1800" b="0" i="0" u="none" strike="noStrike">
                          <a:solidFill>
                            <a:srgbClr val="000000"/>
                          </a:solidFill>
                          <a:effectLst/>
                          <a:latin typeface="Calibri"/>
                        </a:rPr>
                        <a:t>Tanzania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a:rPr>
                        <a:t>98.3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3974">
                <a:tc>
                  <a:txBody>
                    <a:bodyPr/>
                    <a:lstStyle/>
                    <a:p>
                      <a:pPr algn="l" fontAlgn="b"/>
                      <a:r>
                        <a:rPr lang="en-US" sz="1800" b="0" i="0" u="none" strike="noStrike" dirty="0">
                          <a:solidFill>
                            <a:srgbClr val="000000"/>
                          </a:solidFill>
                          <a:effectLst/>
                          <a:latin typeface="Calibri"/>
                        </a:rPr>
                        <a:t>Viet Nam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a:rPr>
                        <a:t>99.9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5111623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indent="-514350">
              <a:buClr>
                <a:schemeClr val="tx2"/>
              </a:buClr>
              <a:buFont typeface="+mj-lt"/>
              <a:buAutoNum type="arabicPeriod" startAt="2"/>
            </a:pPr>
            <a:r>
              <a:rPr lang="en-US" sz="3200" b="1" dirty="0">
                <a:solidFill>
                  <a:schemeClr val="tx2"/>
                </a:solidFill>
              </a:rPr>
              <a:t>Last observation carried </a:t>
            </a:r>
            <a:r>
              <a:rPr lang="en-US" sz="3200" b="1" dirty="0" smtClean="0">
                <a:solidFill>
                  <a:schemeClr val="tx2"/>
                </a:solidFill>
              </a:rPr>
              <a:t>forward </a:t>
            </a:r>
            <a:r>
              <a:rPr lang="en-US" sz="3200" dirty="0" smtClean="0"/>
              <a:t>(LOCF)</a:t>
            </a:r>
            <a:endParaRPr lang="en-US" sz="3200" dirty="0"/>
          </a:p>
          <a:p>
            <a:pPr marL="514350" indent="-514350">
              <a:buClr>
                <a:schemeClr val="tx2"/>
              </a:buClr>
              <a:buFont typeface="+mj-lt"/>
              <a:buAutoNum type="arabicPeriod" startAt="2"/>
            </a:pPr>
            <a:r>
              <a:rPr lang="en-US" sz="3200" b="1" dirty="0" smtClean="0">
                <a:solidFill>
                  <a:schemeClr val="tx2"/>
                </a:solidFill>
              </a:rPr>
              <a:t>Group mean or median imputation</a:t>
            </a:r>
          </a:p>
          <a:p>
            <a:pPr marL="514350" indent="-514350">
              <a:buClr>
                <a:schemeClr val="tx2"/>
              </a:buClr>
              <a:buFont typeface="+mj-lt"/>
              <a:buAutoNum type="arabicPeriod" startAt="2"/>
            </a:pPr>
            <a:r>
              <a:rPr lang="en-US" sz="3200" b="1" dirty="0" smtClean="0">
                <a:solidFill>
                  <a:schemeClr val="tx2"/>
                </a:solidFill>
              </a:rPr>
              <a:t>Correlation- </a:t>
            </a:r>
            <a:r>
              <a:rPr lang="en-US" sz="3200" b="1" dirty="0">
                <a:solidFill>
                  <a:schemeClr val="tx2"/>
                </a:solidFill>
              </a:rPr>
              <a:t>or </a:t>
            </a:r>
            <a:r>
              <a:rPr lang="en-US" sz="3200" b="1" dirty="0" smtClean="0">
                <a:solidFill>
                  <a:schemeClr val="tx2"/>
                </a:solidFill>
              </a:rPr>
              <a:t>regression-based prediction</a:t>
            </a:r>
          </a:p>
          <a:p>
            <a:pPr marL="514350" indent="-514350">
              <a:buClr>
                <a:schemeClr val="tx2"/>
              </a:buClr>
              <a:buFont typeface="+mj-lt"/>
              <a:buAutoNum type="arabicPeriod" startAt="2"/>
            </a:pPr>
            <a:r>
              <a:rPr lang="en-US" sz="3200" b="1" dirty="0" smtClean="0">
                <a:solidFill>
                  <a:schemeClr val="tx2"/>
                </a:solidFill>
              </a:rPr>
              <a:t>“Expert opinion” or “best guess”</a:t>
            </a:r>
          </a:p>
          <a:p>
            <a:pPr marL="514350" indent="-514350">
              <a:buClr>
                <a:schemeClr val="tx2"/>
              </a:buClr>
              <a:buFont typeface="+mj-lt"/>
              <a:buAutoNum type="arabicPeriod" startAt="2"/>
            </a:pPr>
            <a:endParaRPr lang="en-US" sz="3200" dirty="0"/>
          </a:p>
          <a:p>
            <a:pPr lvl="1"/>
            <a:r>
              <a:rPr lang="en-US" sz="2800" dirty="0" smtClean="0"/>
              <a:t>All of these methods are frequently used</a:t>
            </a:r>
          </a:p>
          <a:p>
            <a:pPr lvl="1"/>
            <a:r>
              <a:rPr lang="en-US" sz="2800" dirty="0" smtClean="0"/>
              <a:t>However, only a few agencies publish imputation methodology documentation</a:t>
            </a:r>
          </a:p>
          <a:p>
            <a:endParaRPr lang="en-US" sz="3200" dirty="0"/>
          </a:p>
          <a:p>
            <a:pPr marL="0" indent="0">
              <a:buNone/>
            </a:pPr>
            <a:endParaRPr lang="en-US" sz="3200" dirty="0" smtClean="0"/>
          </a:p>
          <a:p>
            <a:endParaRPr lang="en-US" sz="3200" dirty="0"/>
          </a:p>
          <a:p>
            <a:endParaRPr lang="en-US" sz="3200" dirty="0" smtClean="0"/>
          </a:p>
          <a:p>
            <a:pPr marL="0" indent="0">
              <a:buNone/>
            </a:pPr>
            <a:endParaRPr lang="en-US" sz="3200" dirty="0" smtClean="0"/>
          </a:p>
          <a:p>
            <a:pPr marL="0" indent="0">
              <a:buNone/>
            </a:pPr>
            <a:endParaRPr lang="en-US" sz="3200" dirty="0"/>
          </a:p>
          <a:p>
            <a:pPr marL="0" indent="0">
              <a:buNone/>
            </a:pPr>
            <a:endParaRPr lang="en-US" sz="3200" dirty="0"/>
          </a:p>
        </p:txBody>
      </p:sp>
      <p:sp>
        <p:nvSpPr>
          <p:cNvPr id="4" name="Title 1"/>
          <p:cNvSpPr txBox="1">
            <a:spLocks/>
          </p:cNvSpPr>
          <p:nvPr/>
        </p:nvSpPr>
        <p:spPr bwMode="auto">
          <a:xfrm>
            <a:off x="457200" y="88709"/>
            <a:ext cx="8004412" cy="859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defTabSz="457200" rtl="0" eaLnBrk="0" fontAlgn="base" hangingPunct="0">
              <a:spcBef>
                <a:spcPct val="0"/>
              </a:spcBef>
              <a:spcAft>
                <a:spcPct val="0"/>
              </a:spcAft>
              <a:defRPr sz="2800" b="1" kern="1200">
                <a:solidFill>
                  <a:srgbClr val="5C6F7A"/>
                </a:solidFill>
                <a:latin typeface="+mj-lt"/>
                <a:ea typeface="+mj-ea"/>
                <a:cs typeface="+mj-cs"/>
              </a:defRPr>
            </a:lvl1pPr>
            <a:lvl2pPr algn="l" defTabSz="457200" rtl="0" eaLnBrk="0" fontAlgn="base" hangingPunct="0">
              <a:spcBef>
                <a:spcPct val="0"/>
              </a:spcBef>
              <a:spcAft>
                <a:spcPct val="0"/>
              </a:spcAft>
              <a:defRPr sz="2800" b="1">
                <a:solidFill>
                  <a:srgbClr val="5C6F7A"/>
                </a:solidFill>
                <a:latin typeface="Calibri" pitchFamily="34" charset="0"/>
              </a:defRPr>
            </a:lvl2pPr>
            <a:lvl3pPr algn="l" defTabSz="457200" rtl="0" eaLnBrk="0" fontAlgn="base" hangingPunct="0">
              <a:spcBef>
                <a:spcPct val="0"/>
              </a:spcBef>
              <a:spcAft>
                <a:spcPct val="0"/>
              </a:spcAft>
              <a:defRPr sz="2800" b="1">
                <a:solidFill>
                  <a:srgbClr val="5C6F7A"/>
                </a:solidFill>
                <a:latin typeface="Calibri" pitchFamily="34" charset="0"/>
              </a:defRPr>
            </a:lvl3pPr>
            <a:lvl4pPr algn="l" defTabSz="457200" rtl="0" eaLnBrk="0" fontAlgn="base" hangingPunct="0">
              <a:spcBef>
                <a:spcPct val="0"/>
              </a:spcBef>
              <a:spcAft>
                <a:spcPct val="0"/>
              </a:spcAft>
              <a:defRPr sz="2800" b="1">
                <a:solidFill>
                  <a:srgbClr val="5C6F7A"/>
                </a:solidFill>
                <a:latin typeface="Calibri" pitchFamily="34" charset="0"/>
              </a:defRPr>
            </a:lvl4pPr>
            <a:lvl5pPr algn="l" defTabSz="457200" rtl="0" eaLnBrk="0" fontAlgn="base" hangingPunct="0">
              <a:spcBef>
                <a:spcPct val="0"/>
              </a:spcBef>
              <a:spcAft>
                <a:spcPct val="0"/>
              </a:spcAft>
              <a:defRPr sz="2800" b="1">
                <a:solidFill>
                  <a:srgbClr val="5C6F7A"/>
                </a:solidFill>
                <a:latin typeface="Calibri" pitchFamily="34" charset="0"/>
              </a:defRPr>
            </a:lvl5pPr>
            <a:lvl6pPr marL="457200" algn="l" defTabSz="457200" rtl="0" fontAlgn="base">
              <a:spcBef>
                <a:spcPct val="0"/>
              </a:spcBef>
              <a:spcAft>
                <a:spcPct val="0"/>
              </a:spcAft>
              <a:defRPr sz="2800" b="1">
                <a:solidFill>
                  <a:srgbClr val="5C6F7A"/>
                </a:solidFill>
                <a:latin typeface="Calibri" pitchFamily="34" charset="0"/>
              </a:defRPr>
            </a:lvl6pPr>
            <a:lvl7pPr marL="914400" algn="l" defTabSz="457200" rtl="0" fontAlgn="base">
              <a:spcBef>
                <a:spcPct val="0"/>
              </a:spcBef>
              <a:spcAft>
                <a:spcPct val="0"/>
              </a:spcAft>
              <a:defRPr sz="2800" b="1">
                <a:solidFill>
                  <a:srgbClr val="5C6F7A"/>
                </a:solidFill>
                <a:latin typeface="Calibri" pitchFamily="34" charset="0"/>
              </a:defRPr>
            </a:lvl7pPr>
            <a:lvl8pPr marL="1371600" algn="l" defTabSz="457200" rtl="0" fontAlgn="base">
              <a:spcBef>
                <a:spcPct val="0"/>
              </a:spcBef>
              <a:spcAft>
                <a:spcPct val="0"/>
              </a:spcAft>
              <a:defRPr sz="2800" b="1">
                <a:solidFill>
                  <a:srgbClr val="5C6F7A"/>
                </a:solidFill>
                <a:latin typeface="Calibri" pitchFamily="34" charset="0"/>
              </a:defRPr>
            </a:lvl8pPr>
            <a:lvl9pPr marL="1828800" algn="l" defTabSz="457200" rtl="0" fontAlgn="base">
              <a:spcBef>
                <a:spcPct val="0"/>
              </a:spcBef>
              <a:spcAft>
                <a:spcPct val="0"/>
              </a:spcAft>
              <a:defRPr sz="2800" b="1">
                <a:solidFill>
                  <a:srgbClr val="5C6F7A"/>
                </a:solidFill>
                <a:latin typeface="Calibri" pitchFamily="34" charset="0"/>
              </a:defRPr>
            </a:lvl9pPr>
          </a:lstStyle>
          <a:p>
            <a:r>
              <a:rPr lang="en-US" dirty="0" smtClean="0"/>
              <a:t>Common practices: Single value imputation methods</a:t>
            </a:r>
            <a:endParaRPr lang="en-US" dirty="0"/>
          </a:p>
        </p:txBody>
      </p:sp>
    </p:spTree>
    <p:extLst>
      <p:ext uri="{BB962C8B-B14F-4D97-AF65-F5344CB8AC3E}">
        <p14:creationId xmlns:p14="http://schemas.microsoft.com/office/powerpoint/2010/main" val="18701730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663218" cy="992188"/>
          </a:xfrm>
        </p:spPr>
        <p:txBody>
          <a:bodyPr/>
          <a:lstStyle/>
          <a:p>
            <a:r>
              <a:rPr lang="en-US" dirty="0" smtClean="0"/>
              <a:t>Missing data methods: Multiple imputation</a:t>
            </a:r>
            <a:endParaRPr lang="en-US" dirty="0"/>
          </a:p>
        </p:txBody>
      </p:sp>
      <p:sp>
        <p:nvSpPr>
          <p:cNvPr id="3" name="Content Placeholder 2"/>
          <p:cNvSpPr>
            <a:spLocks noGrp="1"/>
          </p:cNvSpPr>
          <p:nvPr>
            <p:ph idx="1"/>
          </p:nvPr>
        </p:nvSpPr>
        <p:spPr>
          <a:xfrm>
            <a:off x="300251" y="1101725"/>
            <a:ext cx="8666327" cy="5024438"/>
          </a:xfrm>
        </p:spPr>
        <p:txBody>
          <a:bodyPr/>
          <a:lstStyle/>
          <a:p>
            <a:pPr marL="457200" lvl="1" indent="-457200">
              <a:buFont typeface="Wingdings" panose="05000000000000000000" pitchFamily="2" charset="2"/>
              <a:buChar char="§"/>
            </a:pPr>
            <a:r>
              <a:rPr lang="en-US" sz="2650" dirty="0" smtClean="0"/>
              <a:t>Several </a:t>
            </a:r>
            <a:r>
              <a:rPr lang="en-US" sz="2650" dirty="0"/>
              <a:t>duplicates of same dataset go through iterative rounds of </a:t>
            </a:r>
            <a:r>
              <a:rPr lang="en-US" sz="2650" dirty="0" smtClean="0"/>
              <a:t>maximum likelihood estimation prediction </a:t>
            </a:r>
            <a:r>
              <a:rPr lang="en-US" sz="2650" dirty="0"/>
              <a:t>until convergence is achieved on all variables with missing </a:t>
            </a:r>
            <a:r>
              <a:rPr lang="en-US" sz="2650" dirty="0" smtClean="0"/>
              <a:t>data</a:t>
            </a:r>
          </a:p>
          <a:p>
            <a:pPr marL="457200" lvl="1" indent="-457200">
              <a:buFont typeface="Wingdings" panose="05000000000000000000" pitchFamily="2" charset="2"/>
              <a:buChar char="§"/>
            </a:pPr>
            <a:r>
              <a:rPr lang="en-US" sz="2650" dirty="0" smtClean="0"/>
              <a:t>All variables with missing data are simultaneously imputed</a:t>
            </a:r>
            <a:endParaRPr lang="en-US" sz="2650" dirty="0"/>
          </a:p>
          <a:p>
            <a:pPr>
              <a:buFont typeface="Wingdings" panose="05000000000000000000" pitchFamily="2" charset="2"/>
              <a:buChar char="§"/>
            </a:pPr>
            <a:r>
              <a:rPr lang="en-US" sz="2650" dirty="0" smtClean="0"/>
              <a:t> Parameters are computed in each of the multiply imputed estimates, and averaged across</a:t>
            </a:r>
          </a:p>
          <a:p>
            <a:pPr lvl="1"/>
            <a:r>
              <a:rPr lang="en-US" sz="2400" i="1" dirty="0" smtClean="0"/>
              <a:t>ILO ‘The Impact of Multiple Imputation of Coarsened Data on Estimates on the Working Poor in South Africa’</a:t>
            </a:r>
          </a:p>
          <a:p>
            <a:pPr lvl="1"/>
            <a:r>
              <a:rPr lang="en-US" sz="2400" i="1" dirty="0" smtClean="0"/>
              <a:t>CDC ‘Multiple Imputation of Family Income and Personal Earnings in the National Health Interview Survey’</a:t>
            </a:r>
            <a:endParaRPr lang="en-US" sz="2400" i="1" dirty="0"/>
          </a:p>
        </p:txBody>
      </p:sp>
    </p:spTree>
    <p:extLst>
      <p:ext uri="{BB962C8B-B14F-4D97-AF65-F5344CB8AC3E}">
        <p14:creationId xmlns:p14="http://schemas.microsoft.com/office/powerpoint/2010/main" val="3860617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Plugging it in</a:t>
            </a:r>
            <a:endParaRPr lang="en-US" dirty="0"/>
          </a:p>
        </p:txBody>
      </p:sp>
      <p:sp>
        <p:nvSpPr>
          <p:cNvPr id="5" name="Title 1"/>
          <p:cNvSpPr txBox="1">
            <a:spLocks/>
          </p:cNvSpPr>
          <p:nvPr/>
        </p:nvSpPr>
        <p:spPr bwMode="auto">
          <a:xfrm>
            <a:off x="361666" y="204716"/>
            <a:ext cx="7663218" cy="787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defTabSz="457200" rtl="0" eaLnBrk="0" fontAlgn="base" hangingPunct="0">
              <a:spcBef>
                <a:spcPct val="0"/>
              </a:spcBef>
              <a:spcAft>
                <a:spcPct val="0"/>
              </a:spcAft>
              <a:defRPr sz="4000" b="1" kern="1200" cap="all">
                <a:solidFill>
                  <a:srgbClr val="5C6F7A"/>
                </a:solidFill>
                <a:latin typeface="+mj-lt"/>
                <a:ea typeface="+mj-ea"/>
                <a:cs typeface="+mj-cs"/>
              </a:defRPr>
            </a:lvl1pPr>
            <a:lvl2pPr algn="l" defTabSz="457200" rtl="0" eaLnBrk="0" fontAlgn="base" hangingPunct="0">
              <a:spcBef>
                <a:spcPct val="0"/>
              </a:spcBef>
              <a:spcAft>
                <a:spcPct val="0"/>
              </a:spcAft>
              <a:defRPr sz="2800" b="1">
                <a:solidFill>
                  <a:srgbClr val="5C6F7A"/>
                </a:solidFill>
                <a:latin typeface="Calibri" pitchFamily="34" charset="0"/>
              </a:defRPr>
            </a:lvl2pPr>
            <a:lvl3pPr algn="l" defTabSz="457200" rtl="0" eaLnBrk="0" fontAlgn="base" hangingPunct="0">
              <a:spcBef>
                <a:spcPct val="0"/>
              </a:spcBef>
              <a:spcAft>
                <a:spcPct val="0"/>
              </a:spcAft>
              <a:defRPr sz="2800" b="1">
                <a:solidFill>
                  <a:srgbClr val="5C6F7A"/>
                </a:solidFill>
                <a:latin typeface="Calibri" pitchFamily="34" charset="0"/>
              </a:defRPr>
            </a:lvl3pPr>
            <a:lvl4pPr algn="l" defTabSz="457200" rtl="0" eaLnBrk="0" fontAlgn="base" hangingPunct="0">
              <a:spcBef>
                <a:spcPct val="0"/>
              </a:spcBef>
              <a:spcAft>
                <a:spcPct val="0"/>
              </a:spcAft>
              <a:defRPr sz="2800" b="1">
                <a:solidFill>
                  <a:srgbClr val="5C6F7A"/>
                </a:solidFill>
                <a:latin typeface="Calibri" pitchFamily="34" charset="0"/>
              </a:defRPr>
            </a:lvl4pPr>
            <a:lvl5pPr algn="l" defTabSz="457200" rtl="0" eaLnBrk="0" fontAlgn="base" hangingPunct="0">
              <a:spcBef>
                <a:spcPct val="0"/>
              </a:spcBef>
              <a:spcAft>
                <a:spcPct val="0"/>
              </a:spcAft>
              <a:defRPr sz="2800" b="1">
                <a:solidFill>
                  <a:srgbClr val="5C6F7A"/>
                </a:solidFill>
                <a:latin typeface="Calibri" pitchFamily="34" charset="0"/>
              </a:defRPr>
            </a:lvl5pPr>
            <a:lvl6pPr marL="457200" algn="l" defTabSz="457200" rtl="0" fontAlgn="base">
              <a:spcBef>
                <a:spcPct val="0"/>
              </a:spcBef>
              <a:spcAft>
                <a:spcPct val="0"/>
              </a:spcAft>
              <a:defRPr sz="2800" b="1">
                <a:solidFill>
                  <a:srgbClr val="5C6F7A"/>
                </a:solidFill>
                <a:latin typeface="Calibri" pitchFamily="34" charset="0"/>
              </a:defRPr>
            </a:lvl6pPr>
            <a:lvl7pPr marL="914400" algn="l" defTabSz="457200" rtl="0" fontAlgn="base">
              <a:spcBef>
                <a:spcPct val="0"/>
              </a:spcBef>
              <a:spcAft>
                <a:spcPct val="0"/>
              </a:spcAft>
              <a:defRPr sz="2800" b="1">
                <a:solidFill>
                  <a:srgbClr val="5C6F7A"/>
                </a:solidFill>
                <a:latin typeface="Calibri" pitchFamily="34" charset="0"/>
              </a:defRPr>
            </a:lvl7pPr>
            <a:lvl8pPr marL="1371600" algn="l" defTabSz="457200" rtl="0" fontAlgn="base">
              <a:spcBef>
                <a:spcPct val="0"/>
              </a:spcBef>
              <a:spcAft>
                <a:spcPct val="0"/>
              </a:spcAft>
              <a:defRPr sz="2800" b="1">
                <a:solidFill>
                  <a:srgbClr val="5C6F7A"/>
                </a:solidFill>
                <a:latin typeface="Calibri" pitchFamily="34" charset="0"/>
              </a:defRPr>
            </a:lvl8pPr>
            <a:lvl9pPr marL="1828800" algn="l" defTabSz="457200" rtl="0" fontAlgn="base">
              <a:spcBef>
                <a:spcPct val="0"/>
              </a:spcBef>
              <a:spcAft>
                <a:spcPct val="0"/>
              </a:spcAft>
              <a:defRPr sz="2800" b="1">
                <a:solidFill>
                  <a:srgbClr val="5C6F7A"/>
                </a:solidFill>
                <a:latin typeface="Calibri" pitchFamily="34" charset="0"/>
              </a:defRPr>
            </a:lvl9pPr>
          </a:lstStyle>
          <a:p>
            <a:r>
              <a:rPr lang="en-US" dirty="0" smtClean="0">
                <a:solidFill>
                  <a:schemeClr val="accent2"/>
                </a:solidFill>
              </a:rPr>
              <a:t>4. How does this help me?</a:t>
            </a:r>
            <a:endParaRPr lang="en-US" dirty="0">
              <a:solidFill>
                <a:schemeClr val="accent2"/>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26758" y="2975591"/>
            <a:ext cx="3816824" cy="2862618"/>
          </a:xfrm>
          <a:prstGeom prst="rect">
            <a:avLst/>
          </a:prstGeom>
        </p:spPr>
      </p:pic>
    </p:spTree>
    <p:extLst>
      <p:ext uri="{BB962C8B-B14F-4D97-AF65-F5344CB8AC3E}">
        <p14:creationId xmlns:p14="http://schemas.microsoft.com/office/powerpoint/2010/main" val="30629312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331958" cy="992188"/>
          </a:xfrm>
        </p:spPr>
        <p:txBody>
          <a:bodyPr/>
          <a:lstStyle/>
          <a:p>
            <a:r>
              <a:rPr lang="en-US" dirty="0" smtClean="0"/>
              <a:t>Missing 2011 country values, rate of out of school children (primary age), UIS Data Centre</a:t>
            </a:r>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3207593108"/>
              </p:ext>
            </p:extLst>
          </p:nvPr>
        </p:nvGraphicFramePr>
        <p:xfrm>
          <a:off x="266132" y="1328373"/>
          <a:ext cx="8618564" cy="4935952"/>
        </p:xfrm>
        <a:graphic>
          <a:graphicData uri="http://schemas.openxmlformats.org/drawingml/2006/table">
            <a:tbl>
              <a:tblPr/>
              <a:tblGrid>
                <a:gridCol w="1767629"/>
                <a:gridCol w="526995"/>
                <a:gridCol w="526995"/>
                <a:gridCol w="526995"/>
                <a:gridCol w="526995"/>
                <a:gridCol w="526995"/>
                <a:gridCol w="526995"/>
                <a:gridCol w="526995"/>
                <a:gridCol w="526995"/>
                <a:gridCol w="526995"/>
                <a:gridCol w="526995"/>
                <a:gridCol w="526995"/>
                <a:gridCol w="526995"/>
                <a:gridCol w="526995"/>
              </a:tblGrid>
              <a:tr h="197147">
                <a:tc>
                  <a:txBody>
                    <a:bodyPr/>
                    <a:lstStyle/>
                    <a:p>
                      <a:pPr algn="l" fontAlgn="b"/>
                      <a:r>
                        <a:rPr lang="en-US" sz="1100" b="1" i="0" u="none" strike="noStrike" dirty="0">
                          <a:solidFill>
                            <a:srgbClr val="000000"/>
                          </a:solidFill>
                          <a:effectLst/>
                          <a:latin typeface="Arial"/>
                        </a:rPr>
                        <a:t>Country</a:t>
                      </a:r>
                    </a:p>
                  </a:txBody>
                  <a:tcPr marL="7863" marR="7863" marT="7863" marB="0" anchor="b">
                    <a:lnL>
                      <a:noFill/>
                    </a:lnL>
                    <a:lnR>
                      <a:noFill/>
                    </a:lnR>
                    <a:lnT>
                      <a:noFill/>
                    </a:lnT>
                    <a:lnB>
                      <a:noFill/>
                    </a:lnB>
                  </a:tcPr>
                </a:tc>
                <a:tc>
                  <a:txBody>
                    <a:bodyPr/>
                    <a:lstStyle/>
                    <a:p>
                      <a:pPr algn="l" fontAlgn="b"/>
                      <a:r>
                        <a:rPr lang="en-US" sz="1100" b="1" i="0" u="none" strike="noStrike" dirty="0">
                          <a:solidFill>
                            <a:srgbClr val="000000"/>
                          </a:solidFill>
                          <a:effectLst/>
                          <a:latin typeface="Arial"/>
                        </a:rPr>
                        <a:t>1999</a:t>
                      </a:r>
                    </a:p>
                  </a:txBody>
                  <a:tcPr marL="7863" marR="7863" marT="7863" marB="0" anchor="b">
                    <a:lnL>
                      <a:noFill/>
                    </a:lnL>
                    <a:lnR>
                      <a:noFill/>
                    </a:lnR>
                    <a:lnT>
                      <a:noFill/>
                    </a:lnT>
                    <a:lnB>
                      <a:noFill/>
                    </a:lnB>
                  </a:tcPr>
                </a:tc>
                <a:tc>
                  <a:txBody>
                    <a:bodyPr/>
                    <a:lstStyle/>
                    <a:p>
                      <a:pPr algn="l" fontAlgn="b"/>
                      <a:r>
                        <a:rPr lang="en-US" sz="1100" b="1" i="0" u="none" strike="noStrike" dirty="0">
                          <a:solidFill>
                            <a:srgbClr val="000000"/>
                          </a:solidFill>
                          <a:effectLst/>
                          <a:latin typeface="Arial"/>
                        </a:rPr>
                        <a:t>2000</a:t>
                      </a:r>
                    </a:p>
                  </a:txBody>
                  <a:tcPr marL="7863" marR="7863" marT="7863" marB="0" anchor="b">
                    <a:lnL>
                      <a:noFill/>
                    </a:lnL>
                    <a:lnR>
                      <a:noFill/>
                    </a:lnR>
                    <a:lnT>
                      <a:noFill/>
                    </a:lnT>
                    <a:lnB>
                      <a:noFill/>
                    </a:lnB>
                  </a:tcPr>
                </a:tc>
                <a:tc>
                  <a:txBody>
                    <a:bodyPr/>
                    <a:lstStyle/>
                    <a:p>
                      <a:pPr algn="l" fontAlgn="b"/>
                      <a:r>
                        <a:rPr lang="en-US" sz="1100" b="1" i="0" u="none" strike="noStrike" dirty="0">
                          <a:solidFill>
                            <a:srgbClr val="000000"/>
                          </a:solidFill>
                          <a:effectLst/>
                          <a:latin typeface="Arial"/>
                        </a:rPr>
                        <a:t>2001</a:t>
                      </a:r>
                    </a:p>
                  </a:txBody>
                  <a:tcPr marL="7863" marR="7863" marT="7863" marB="0" anchor="b">
                    <a:lnL>
                      <a:noFill/>
                    </a:lnL>
                    <a:lnR>
                      <a:noFill/>
                    </a:lnR>
                    <a:lnT>
                      <a:noFill/>
                    </a:lnT>
                    <a:lnB>
                      <a:noFill/>
                    </a:lnB>
                  </a:tcPr>
                </a:tc>
                <a:tc>
                  <a:txBody>
                    <a:bodyPr/>
                    <a:lstStyle/>
                    <a:p>
                      <a:pPr algn="l" fontAlgn="b"/>
                      <a:r>
                        <a:rPr lang="en-US" sz="1100" b="1" i="0" u="none" strike="noStrike" dirty="0">
                          <a:solidFill>
                            <a:srgbClr val="000000"/>
                          </a:solidFill>
                          <a:effectLst/>
                          <a:latin typeface="Arial"/>
                        </a:rPr>
                        <a:t>2002</a:t>
                      </a:r>
                    </a:p>
                  </a:txBody>
                  <a:tcPr marL="7863" marR="7863" marT="7863" marB="0" anchor="b">
                    <a:lnL>
                      <a:noFill/>
                    </a:lnL>
                    <a:lnR>
                      <a:noFill/>
                    </a:lnR>
                    <a:lnT>
                      <a:noFill/>
                    </a:lnT>
                    <a:lnB>
                      <a:noFill/>
                    </a:lnB>
                  </a:tcPr>
                </a:tc>
                <a:tc>
                  <a:txBody>
                    <a:bodyPr/>
                    <a:lstStyle/>
                    <a:p>
                      <a:pPr algn="l" fontAlgn="b"/>
                      <a:r>
                        <a:rPr lang="en-US" sz="1100" b="1" i="0" u="none" strike="noStrike" dirty="0">
                          <a:solidFill>
                            <a:srgbClr val="000000"/>
                          </a:solidFill>
                          <a:effectLst/>
                          <a:latin typeface="Arial"/>
                        </a:rPr>
                        <a:t>2003</a:t>
                      </a:r>
                    </a:p>
                  </a:txBody>
                  <a:tcPr marL="7863" marR="7863" marT="7863" marB="0" anchor="b">
                    <a:lnL>
                      <a:noFill/>
                    </a:lnL>
                    <a:lnR>
                      <a:noFill/>
                    </a:lnR>
                    <a:lnT>
                      <a:noFill/>
                    </a:lnT>
                    <a:lnB>
                      <a:noFill/>
                    </a:lnB>
                  </a:tcPr>
                </a:tc>
                <a:tc>
                  <a:txBody>
                    <a:bodyPr/>
                    <a:lstStyle/>
                    <a:p>
                      <a:pPr algn="l" fontAlgn="b"/>
                      <a:r>
                        <a:rPr lang="en-US" sz="1100" b="1" i="0" u="none" strike="noStrike" dirty="0">
                          <a:solidFill>
                            <a:srgbClr val="000000"/>
                          </a:solidFill>
                          <a:effectLst/>
                          <a:latin typeface="Arial"/>
                        </a:rPr>
                        <a:t>2004</a:t>
                      </a:r>
                    </a:p>
                  </a:txBody>
                  <a:tcPr marL="7863" marR="7863" marT="7863" marB="0" anchor="b">
                    <a:lnL>
                      <a:noFill/>
                    </a:lnL>
                    <a:lnR>
                      <a:noFill/>
                    </a:lnR>
                    <a:lnT>
                      <a:noFill/>
                    </a:lnT>
                    <a:lnB>
                      <a:noFill/>
                    </a:lnB>
                  </a:tcPr>
                </a:tc>
                <a:tc>
                  <a:txBody>
                    <a:bodyPr/>
                    <a:lstStyle/>
                    <a:p>
                      <a:pPr algn="l" fontAlgn="b"/>
                      <a:r>
                        <a:rPr lang="en-US" sz="1100" b="1" i="0" u="none" strike="noStrike" dirty="0">
                          <a:solidFill>
                            <a:srgbClr val="000000"/>
                          </a:solidFill>
                          <a:effectLst/>
                          <a:latin typeface="Arial"/>
                        </a:rPr>
                        <a:t>2005</a:t>
                      </a:r>
                    </a:p>
                  </a:txBody>
                  <a:tcPr marL="7863" marR="7863" marT="7863" marB="0" anchor="b">
                    <a:lnL>
                      <a:noFill/>
                    </a:lnL>
                    <a:lnR>
                      <a:noFill/>
                    </a:lnR>
                    <a:lnT>
                      <a:noFill/>
                    </a:lnT>
                    <a:lnB>
                      <a:noFill/>
                    </a:lnB>
                  </a:tcPr>
                </a:tc>
                <a:tc>
                  <a:txBody>
                    <a:bodyPr/>
                    <a:lstStyle/>
                    <a:p>
                      <a:pPr algn="l" fontAlgn="b"/>
                      <a:r>
                        <a:rPr lang="en-US" sz="1100" b="1" i="0" u="none" strike="noStrike" dirty="0">
                          <a:solidFill>
                            <a:srgbClr val="000000"/>
                          </a:solidFill>
                          <a:effectLst/>
                          <a:latin typeface="Arial"/>
                        </a:rPr>
                        <a:t>2006</a:t>
                      </a:r>
                    </a:p>
                  </a:txBody>
                  <a:tcPr marL="7863" marR="7863" marT="7863" marB="0" anchor="b">
                    <a:lnL>
                      <a:noFill/>
                    </a:lnL>
                    <a:lnR>
                      <a:noFill/>
                    </a:lnR>
                    <a:lnT>
                      <a:noFill/>
                    </a:lnT>
                    <a:lnB>
                      <a:noFill/>
                    </a:lnB>
                  </a:tcPr>
                </a:tc>
                <a:tc>
                  <a:txBody>
                    <a:bodyPr/>
                    <a:lstStyle/>
                    <a:p>
                      <a:pPr algn="l" fontAlgn="b"/>
                      <a:r>
                        <a:rPr lang="en-US" sz="1100" b="1" i="0" u="none" strike="noStrike" dirty="0">
                          <a:solidFill>
                            <a:srgbClr val="000000"/>
                          </a:solidFill>
                          <a:effectLst/>
                          <a:latin typeface="Arial"/>
                        </a:rPr>
                        <a:t>2007</a:t>
                      </a:r>
                    </a:p>
                  </a:txBody>
                  <a:tcPr marL="7863" marR="7863" marT="7863" marB="0" anchor="b">
                    <a:lnL>
                      <a:noFill/>
                    </a:lnL>
                    <a:lnR>
                      <a:noFill/>
                    </a:lnR>
                    <a:lnT>
                      <a:noFill/>
                    </a:lnT>
                    <a:lnB>
                      <a:noFill/>
                    </a:lnB>
                  </a:tcPr>
                </a:tc>
                <a:tc>
                  <a:txBody>
                    <a:bodyPr/>
                    <a:lstStyle/>
                    <a:p>
                      <a:pPr algn="l" fontAlgn="b"/>
                      <a:r>
                        <a:rPr lang="en-US" sz="1100" b="1" i="0" u="none" strike="noStrike" dirty="0">
                          <a:solidFill>
                            <a:srgbClr val="000000"/>
                          </a:solidFill>
                          <a:effectLst/>
                          <a:latin typeface="Arial"/>
                        </a:rPr>
                        <a:t>2008</a:t>
                      </a:r>
                    </a:p>
                  </a:txBody>
                  <a:tcPr marL="7863" marR="7863" marT="7863" marB="0" anchor="b">
                    <a:lnL>
                      <a:noFill/>
                    </a:lnL>
                    <a:lnR>
                      <a:noFill/>
                    </a:lnR>
                    <a:lnT>
                      <a:noFill/>
                    </a:lnT>
                    <a:lnB>
                      <a:noFill/>
                    </a:lnB>
                  </a:tcPr>
                </a:tc>
                <a:tc>
                  <a:txBody>
                    <a:bodyPr/>
                    <a:lstStyle/>
                    <a:p>
                      <a:pPr algn="l" fontAlgn="b"/>
                      <a:r>
                        <a:rPr lang="en-US" sz="1100" b="1" i="0" u="none" strike="noStrike" dirty="0">
                          <a:solidFill>
                            <a:srgbClr val="000000"/>
                          </a:solidFill>
                          <a:effectLst/>
                          <a:latin typeface="Arial"/>
                        </a:rPr>
                        <a:t>2009</a:t>
                      </a:r>
                    </a:p>
                  </a:txBody>
                  <a:tcPr marL="7863" marR="7863" marT="7863" marB="0" anchor="b">
                    <a:lnL>
                      <a:noFill/>
                    </a:lnL>
                    <a:lnR>
                      <a:noFill/>
                    </a:lnR>
                    <a:lnT>
                      <a:noFill/>
                    </a:lnT>
                    <a:lnB>
                      <a:noFill/>
                    </a:lnB>
                  </a:tcPr>
                </a:tc>
                <a:tc>
                  <a:txBody>
                    <a:bodyPr/>
                    <a:lstStyle/>
                    <a:p>
                      <a:pPr algn="l" fontAlgn="b"/>
                      <a:r>
                        <a:rPr lang="en-US" sz="1100" b="1" i="0" u="none" strike="noStrike" dirty="0">
                          <a:solidFill>
                            <a:srgbClr val="000000"/>
                          </a:solidFill>
                          <a:effectLst/>
                          <a:latin typeface="Arial"/>
                        </a:rPr>
                        <a:t>2010</a:t>
                      </a:r>
                    </a:p>
                  </a:txBody>
                  <a:tcPr marL="7863" marR="7863" marT="7863" marB="0" anchor="b">
                    <a:lnL>
                      <a:noFill/>
                    </a:lnL>
                    <a:lnR>
                      <a:noFill/>
                    </a:lnR>
                    <a:lnT>
                      <a:noFill/>
                    </a:lnT>
                    <a:lnB>
                      <a:noFill/>
                    </a:lnB>
                  </a:tcPr>
                </a:tc>
                <a:tc>
                  <a:txBody>
                    <a:bodyPr/>
                    <a:lstStyle/>
                    <a:p>
                      <a:pPr algn="l" fontAlgn="b"/>
                      <a:r>
                        <a:rPr lang="en-US" sz="1100" b="1" i="0" u="none" strike="noStrike" dirty="0">
                          <a:solidFill>
                            <a:srgbClr val="000000"/>
                          </a:solidFill>
                          <a:effectLst/>
                          <a:latin typeface="Arial"/>
                        </a:rPr>
                        <a:t>2011</a:t>
                      </a:r>
                    </a:p>
                  </a:txBody>
                  <a:tcPr marL="7863" marR="7863" marT="7863" marB="0" anchor="b">
                    <a:lnL>
                      <a:noFill/>
                    </a:lnL>
                    <a:lnR>
                      <a:noFill/>
                    </a:lnR>
                    <a:lnT>
                      <a:noFill/>
                    </a:lnT>
                    <a:lnB>
                      <a:noFill/>
                    </a:lnB>
                  </a:tcPr>
                </a:tc>
              </a:tr>
              <a:tr h="197147">
                <a:tc>
                  <a:txBody>
                    <a:bodyPr/>
                    <a:lstStyle/>
                    <a:p>
                      <a:pPr algn="l" fontAlgn="b"/>
                      <a:r>
                        <a:rPr lang="en-US" sz="1100" b="0" i="0" u="none" strike="noStrike" dirty="0">
                          <a:solidFill>
                            <a:srgbClr val="000000"/>
                          </a:solidFill>
                          <a:effectLst/>
                          <a:latin typeface="Arial"/>
                        </a:rPr>
                        <a:t>Benin</a:t>
                      </a:r>
                    </a:p>
                  </a:txBody>
                  <a:tcPr marL="7863" marR="7863" marT="7863" marB="0" anchor="b">
                    <a:lnL>
                      <a:noFill/>
                    </a:lnL>
                    <a:lnR>
                      <a:noFill/>
                    </a:lnR>
                    <a:lnT>
                      <a:noFill/>
                    </a:lnT>
                    <a:lnB>
                      <a:noFill/>
                    </a:lnB>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r" fontAlgn="b"/>
                      <a:r>
                        <a:rPr lang="en-US" sz="800" b="0" i="0" u="none" strike="noStrike" dirty="0">
                          <a:solidFill>
                            <a:srgbClr val="000000"/>
                          </a:solidFill>
                          <a:effectLst/>
                          <a:latin typeface="Arial"/>
                        </a:rPr>
                        <a:t>17.12625</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14.19443</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17.72751</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15.32814</a:t>
                      </a:r>
                    </a:p>
                  </a:txBody>
                  <a:tcPr marL="7863" marR="7863" marT="7863" marB="0" anchor="b">
                    <a:lnL>
                      <a:noFill/>
                    </a:lnL>
                    <a:lnR>
                      <a:noFill/>
                    </a:lnR>
                    <a:lnT>
                      <a:noFill/>
                    </a:lnT>
                    <a:lnB>
                      <a:noFill/>
                    </a:lnB>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r" fontAlgn="b"/>
                      <a:r>
                        <a:rPr lang="en-US" sz="800" b="0" i="0" u="none" strike="noStrike" dirty="0">
                          <a:solidFill>
                            <a:srgbClr val="000000"/>
                          </a:solidFill>
                          <a:effectLst/>
                          <a:latin typeface="Arial"/>
                        </a:rPr>
                        <a:t>12.37597</a:t>
                      </a:r>
                    </a:p>
                  </a:txBody>
                  <a:tcPr marL="7863" marR="7863" marT="7863" marB="0" anchor="b">
                    <a:lnL>
                      <a:noFill/>
                    </a:lnL>
                    <a:lnR>
                      <a:noFill/>
                    </a:lnR>
                    <a:lnT>
                      <a:noFill/>
                    </a:lnT>
                    <a:lnB>
                      <a:noFill/>
                    </a:lnB>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r>
              <a:tr h="197147">
                <a:tc>
                  <a:txBody>
                    <a:bodyPr/>
                    <a:lstStyle/>
                    <a:p>
                      <a:pPr algn="l" fontAlgn="b"/>
                      <a:r>
                        <a:rPr lang="en-US" sz="1100" b="0" i="0" u="none" strike="noStrike" dirty="0">
                          <a:solidFill>
                            <a:srgbClr val="000000"/>
                          </a:solidFill>
                          <a:effectLst/>
                          <a:latin typeface="Arial"/>
                        </a:rPr>
                        <a:t>Botswana</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20.44992</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19.17772</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17.47724</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17.15707</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17.06117</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16.19356</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16.90068</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16.0317</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16.78229</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16.91703</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15.97294</a:t>
                      </a:r>
                    </a:p>
                  </a:txBody>
                  <a:tcPr marL="7863" marR="7863" marT="7863" marB="0" anchor="b">
                    <a:lnL>
                      <a:noFill/>
                    </a:lnL>
                    <a:lnR>
                      <a:noFill/>
                    </a:lnR>
                    <a:lnT>
                      <a:noFill/>
                    </a:lnT>
                    <a:lnB>
                      <a:noFill/>
                    </a:lnB>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r>
              <a:tr h="197147">
                <a:tc>
                  <a:txBody>
                    <a:bodyPr/>
                    <a:lstStyle/>
                    <a:p>
                      <a:pPr algn="l" fontAlgn="b"/>
                      <a:r>
                        <a:rPr lang="en-US" sz="1100" b="0" i="0" u="none" strike="noStrike" dirty="0">
                          <a:solidFill>
                            <a:srgbClr val="000000"/>
                          </a:solidFill>
                          <a:effectLst/>
                          <a:latin typeface="Arial"/>
                        </a:rPr>
                        <a:t>Burundi</a:t>
                      </a:r>
                    </a:p>
                  </a:txBody>
                  <a:tcPr marL="7863" marR="7863" marT="7863" marB="0" anchor="b">
                    <a:lnL>
                      <a:noFill/>
                    </a:lnL>
                    <a:lnR>
                      <a:noFill/>
                    </a:lnR>
                    <a:lnT>
                      <a:noFill/>
                    </a:lnT>
                    <a:lnB>
                      <a:noFill/>
                    </a:lnB>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r" fontAlgn="b"/>
                      <a:r>
                        <a:rPr lang="en-US" sz="800" b="0" i="0" u="none" strike="noStrike" dirty="0">
                          <a:solidFill>
                            <a:srgbClr val="000000"/>
                          </a:solidFill>
                          <a:effectLst/>
                          <a:latin typeface="Arial"/>
                        </a:rPr>
                        <a:t>59.17458</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50.43434</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51.00511</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47.50929</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45.86108</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42.69354</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26.29329</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19.37098</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9.10837</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10.91698</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5.9276</a:t>
                      </a:r>
                    </a:p>
                  </a:txBody>
                  <a:tcPr marL="7863" marR="7863" marT="7863" marB="0" anchor="b">
                    <a:lnL>
                      <a:noFill/>
                    </a:lnL>
                    <a:lnR>
                      <a:noFill/>
                    </a:lnR>
                    <a:lnT>
                      <a:noFill/>
                    </a:lnT>
                    <a:lnB>
                      <a:noFill/>
                    </a:lnB>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r>
              <a:tr h="197147">
                <a:tc>
                  <a:txBody>
                    <a:bodyPr/>
                    <a:lstStyle/>
                    <a:p>
                      <a:pPr algn="l" fontAlgn="b"/>
                      <a:r>
                        <a:rPr lang="en-US" sz="1100" b="0" i="0" u="none" strike="noStrike" dirty="0">
                          <a:solidFill>
                            <a:srgbClr val="000000"/>
                          </a:solidFill>
                          <a:effectLst/>
                          <a:latin typeface="Arial"/>
                        </a:rPr>
                        <a:t>Cameroon</a:t>
                      </a:r>
                    </a:p>
                  </a:txBody>
                  <a:tcPr marL="7863" marR="7863" marT="7863" marB="0" anchor="b">
                    <a:lnL>
                      <a:noFill/>
                    </a:lnL>
                    <a:lnR>
                      <a:noFill/>
                    </a:lnR>
                    <a:lnT>
                      <a:noFill/>
                    </a:lnT>
                    <a:lnB>
                      <a:noFill/>
                    </a:lnB>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r" fontAlgn="b"/>
                      <a:r>
                        <a:rPr lang="en-US" sz="800" b="0" i="0" u="none" strike="noStrike" dirty="0">
                          <a:solidFill>
                            <a:srgbClr val="000000"/>
                          </a:solidFill>
                          <a:effectLst/>
                          <a:latin typeface="Arial"/>
                        </a:rPr>
                        <a:t>17.8611</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15.05237</a:t>
                      </a:r>
                    </a:p>
                  </a:txBody>
                  <a:tcPr marL="7863" marR="7863" marT="7863" marB="0" anchor="b">
                    <a:lnL>
                      <a:noFill/>
                    </a:lnL>
                    <a:lnR>
                      <a:noFill/>
                    </a:lnR>
                    <a:lnT>
                      <a:noFill/>
                    </a:lnT>
                    <a:lnB>
                      <a:noFill/>
                    </a:lnB>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r>
              <a:tr h="197147">
                <a:tc>
                  <a:txBody>
                    <a:bodyPr/>
                    <a:lstStyle/>
                    <a:p>
                      <a:pPr algn="l" fontAlgn="b"/>
                      <a:r>
                        <a:rPr lang="en-US" sz="1100" b="0" i="0" u="none" strike="noStrike" dirty="0">
                          <a:solidFill>
                            <a:srgbClr val="000000"/>
                          </a:solidFill>
                          <a:effectLst/>
                          <a:latin typeface="Arial"/>
                        </a:rPr>
                        <a:t>Comoros</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31.9001</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23.61875</a:t>
                      </a:r>
                    </a:p>
                  </a:txBody>
                  <a:tcPr marL="7863" marR="7863" marT="7863" marB="0" anchor="b">
                    <a:lnL>
                      <a:noFill/>
                    </a:lnL>
                    <a:lnR>
                      <a:noFill/>
                    </a:lnR>
                    <a:lnT>
                      <a:noFill/>
                    </a:lnT>
                    <a:lnB>
                      <a:noFill/>
                    </a:lnB>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r" fontAlgn="b"/>
                      <a:r>
                        <a:rPr lang="en-US" sz="800" b="0" i="0" u="none" strike="noStrike" dirty="0">
                          <a:solidFill>
                            <a:srgbClr val="000000"/>
                          </a:solidFill>
                          <a:effectLst/>
                          <a:latin typeface="Arial"/>
                        </a:rPr>
                        <a:t>16.66771</a:t>
                      </a:r>
                    </a:p>
                  </a:txBody>
                  <a:tcPr marL="7863" marR="7863" marT="7863" marB="0" anchor="b">
                    <a:lnL>
                      <a:noFill/>
                    </a:lnL>
                    <a:lnR>
                      <a:noFill/>
                    </a:lnR>
                    <a:lnT>
                      <a:noFill/>
                    </a:lnT>
                    <a:lnB>
                      <a:noFill/>
                    </a:lnB>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r>
              <a:tr h="197147">
                <a:tc>
                  <a:txBody>
                    <a:bodyPr/>
                    <a:lstStyle/>
                    <a:p>
                      <a:pPr algn="l" fontAlgn="b"/>
                      <a:r>
                        <a:rPr lang="en-US" sz="1100" b="0" i="0" u="none" strike="noStrike" dirty="0">
                          <a:solidFill>
                            <a:srgbClr val="000000"/>
                          </a:solidFill>
                          <a:effectLst/>
                          <a:latin typeface="Arial"/>
                        </a:rPr>
                        <a:t>Congo</a:t>
                      </a:r>
                    </a:p>
                  </a:txBody>
                  <a:tcPr marL="7863" marR="7863" marT="7863" marB="0" anchor="b">
                    <a:lnL>
                      <a:noFill/>
                    </a:lnL>
                    <a:lnR>
                      <a:noFill/>
                    </a:lnR>
                    <a:lnT>
                      <a:noFill/>
                    </a:lnT>
                    <a:lnB>
                      <a:noFill/>
                    </a:lnB>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r" fontAlgn="b"/>
                      <a:r>
                        <a:rPr lang="en-US" sz="800" b="0" i="0" u="none" strike="noStrike" dirty="0">
                          <a:solidFill>
                            <a:srgbClr val="000000"/>
                          </a:solidFill>
                          <a:effectLst/>
                          <a:latin typeface="Arial"/>
                        </a:rPr>
                        <a:t>47.34904</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43.91574</a:t>
                      </a:r>
                    </a:p>
                  </a:txBody>
                  <a:tcPr marL="7863" marR="7863" marT="7863" marB="0" anchor="b">
                    <a:lnL>
                      <a:noFill/>
                    </a:lnL>
                    <a:lnR>
                      <a:noFill/>
                    </a:lnR>
                    <a:lnT>
                      <a:noFill/>
                    </a:lnT>
                    <a:lnB>
                      <a:noFill/>
                    </a:lnB>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r" fontAlgn="b"/>
                      <a:r>
                        <a:rPr lang="en-US" sz="800" b="0" i="0" u="none" strike="noStrike" dirty="0">
                          <a:solidFill>
                            <a:srgbClr val="000000"/>
                          </a:solidFill>
                          <a:effectLst/>
                          <a:latin typeface="Arial"/>
                        </a:rPr>
                        <a:t>12.16786</a:t>
                      </a:r>
                    </a:p>
                  </a:txBody>
                  <a:tcPr marL="7863" marR="7863" marT="7863" marB="0" anchor="b">
                    <a:lnL>
                      <a:noFill/>
                    </a:lnL>
                    <a:lnR>
                      <a:noFill/>
                    </a:lnR>
                    <a:lnT>
                      <a:noFill/>
                    </a:lnT>
                    <a:lnB>
                      <a:noFill/>
                    </a:lnB>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r>
              <a:tr h="197147">
                <a:tc>
                  <a:txBody>
                    <a:bodyPr/>
                    <a:lstStyle/>
                    <a:p>
                      <a:pPr algn="l" fontAlgn="b"/>
                      <a:r>
                        <a:rPr lang="en-US" sz="1100" b="0" i="0" u="none" strike="noStrike" dirty="0">
                          <a:solidFill>
                            <a:srgbClr val="000000"/>
                          </a:solidFill>
                          <a:effectLst/>
                          <a:latin typeface="Arial"/>
                        </a:rPr>
                        <a:t>Côte d'Ivoire</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40.31403</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40.86011</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36.05823</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35.52237</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38.83673</a:t>
                      </a:r>
                    </a:p>
                  </a:txBody>
                  <a:tcPr marL="7863" marR="7863" marT="7863" marB="0" anchor="b">
                    <a:lnL>
                      <a:noFill/>
                    </a:lnL>
                    <a:lnR>
                      <a:noFill/>
                    </a:lnR>
                    <a:lnT>
                      <a:noFill/>
                    </a:lnT>
                    <a:lnB>
                      <a:noFill/>
                    </a:lnB>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r" fontAlgn="b"/>
                      <a:r>
                        <a:rPr lang="en-US" sz="800" b="0" i="0" u="none" strike="noStrike" dirty="0">
                          <a:solidFill>
                            <a:srgbClr val="000000"/>
                          </a:solidFill>
                          <a:effectLst/>
                          <a:latin typeface="Arial"/>
                        </a:rPr>
                        <a:t>38.14261</a:t>
                      </a:r>
                    </a:p>
                  </a:txBody>
                  <a:tcPr marL="7863" marR="7863" marT="7863" marB="0" anchor="b">
                    <a:lnL>
                      <a:noFill/>
                    </a:lnL>
                    <a:lnR>
                      <a:noFill/>
                    </a:lnR>
                    <a:lnT>
                      <a:noFill/>
                    </a:lnT>
                    <a:lnB>
                      <a:noFill/>
                    </a:lnB>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r>
              <a:tr h="188955">
                <a:tc>
                  <a:txBody>
                    <a:bodyPr/>
                    <a:lstStyle/>
                    <a:p>
                      <a:pPr algn="l" fontAlgn="b"/>
                      <a:r>
                        <a:rPr lang="en-US" sz="1100" b="0" i="0" u="none" strike="noStrike" dirty="0" smtClean="0">
                          <a:solidFill>
                            <a:srgbClr val="000000"/>
                          </a:solidFill>
                          <a:effectLst/>
                          <a:latin typeface="Arial"/>
                        </a:rPr>
                        <a:t>DR Congo</a:t>
                      </a:r>
                      <a:endParaRPr lang="en-US" sz="1100" b="0" i="0" u="none" strike="noStrike" dirty="0">
                        <a:solidFill>
                          <a:srgbClr val="000000"/>
                        </a:solidFill>
                        <a:effectLst/>
                        <a:latin typeface="Arial"/>
                      </a:endParaRP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63.78939</a:t>
                      </a:r>
                    </a:p>
                  </a:txBody>
                  <a:tcPr marL="7863" marR="7863" marT="7863" marB="0" anchor="b">
                    <a:lnL>
                      <a:noFill/>
                    </a:lnL>
                    <a:lnR>
                      <a:noFill/>
                    </a:lnR>
                    <a:lnT>
                      <a:noFill/>
                    </a:lnT>
                    <a:lnB>
                      <a:noFill/>
                    </a:lnB>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r>
              <a:tr h="197147">
                <a:tc>
                  <a:txBody>
                    <a:bodyPr/>
                    <a:lstStyle/>
                    <a:p>
                      <a:pPr algn="l" fontAlgn="b"/>
                      <a:r>
                        <a:rPr lang="en-US" sz="1100" b="0" i="0" u="none" strike="noStrike" dirty="0">
                          <a:solidFill>
                            <a:srgbClr val="000000"/>
                          </a:solidFill>
                          <a:effectLst/>
                          <a:latin typeface="Arial"/>
                        </a:rPr>
                        <a:t>Gabon</a:t>
                      </a:r>
                    </a:p>
                  </a:txBody>
                  <a:tcPr marL="7863" marR="7863" marT="7863" marB="0" anchor="b">
                    <a:lnL>
                      <a:noFill/>
                    </a:lnL>
                    <a:lnR>
                      <a:noFill/>
                    </a:lnR>
                    <a:lnT>
                      <a:noFill/>
                    </a:lnT>
                    <a:lnB>
                      <a:noFill/>
                    </a:lnB>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r>
              <a:tr h="197147">
                <a:tc>
                  <a:txBody>
                    <a:bodyPr/>
                    <a:lstStyle/>
                    <a:p>
                      <a:pPr algn="l" fontAlgn="b"/>
                      <a:r>
                        <a:rPr lang="en-US" sz="1100" b="0" i="0" u="none" strike="noStrike" dirty="0">
                          <a:solidFill>
                            <a:srgbClr val="000000"/>
                          </a:solidFill>
                          <a:effectLst/>
                          <a:latin typeface="Arial"/>
                        </a:rPr>
                        <a:t>Guinea-Bissau</a:t>
                      </a:r>
                    </a:p>
                  </a:txBody>
                  <a:tcPr marL="7863" marR="7863" marT="7863" marB="0" anchor="b">
                    <a:lnL>
                      <a:noFill/>
                    </a:lnL>
                    <a:lnR>
                      <a:noFill/>
                    </a:lnR>
                    <a:lnT>
                      <a:noFill/>
                    </a:lnT>
                    <a:lnB>
                      <a:noFill/>
                    </a:lnB>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r" fontAlgn="b"/>
                      <a:r>
                        <a:rPr lang="en-US" sz="800" b="0" i="0" u="none" strike="noStrike" dirty="0">
                          <a:solidFill>
                            <a:srgbClr val="000000"/>
                          </a:solidFill>
                          <a:effectLst/>
                          <a:latin typeface="Arial"/>
                        </a:rPr>
                        <a:t>50.58379</a:t>
                      </a:r>
                    </a:p>
                  </a:txBody>
                  <a:tcPr marL="7863" marR="7863" marT="7863" marB="0" anchor="b">
                    <a:lnL>
                      <a:noFill/>
                    </a:lnL>
                    <a:lnR>
                      <a:noFill/>
                    </a:lnR>
                    <a:lnT>
                      <a:noFill/>
                    </a:lnT>
                    <a:lnB>
                      <a:noFill/>
                    </a:lnB>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r" fontAlgn="b"/>
                      <a:r>
                        <a:rPr lang="en-US" sz="800" b="0" i="0" u="none" strike="noStrike" dirty="0">
                          <a:solidFill>
                            <a:srgbClr val="000000"/>
                          </a:solidFill>
                          <a:effectLst/>
                          <a:latin typeface="Arial"/>
                        </a:rPr>
                        <a:t>29.20563</a:t>
                      </a:r>
                    </a:p>
                  </a:txBody>
                  <a:tcPr marL="7863" marR="7863" marT="7863" marB="0" anchor="b">
                    <a:lnL>
                      <a:noFill/>
                    </a:lnL>
                    <a:lnR>
                      <a:noFill/>
                    </a:lnR>
                    <a:lnT>
                      <a:noFill/>
                    </a:lnT>
                    <a:lnB>
                      <a:noFill/>
                    </a:lnB>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r>
              <a:tr h="197147">
                <a:tc>
                  <a:txBody>
                    <a:bodyPr/>
                    <a:lstStyle/>
                    <a:p>
                      <a:pPr algn="l" fontAlgn="b"/>
                      <a:r>
                        <a:rPr lang="en-US" sz="1100" b="0" i="0" u="none" strike="noStrike" dirty="0">
                          <a:solidFill>
                            <a:srgbClr val="000000"/>
                          </a:solidFill>
                          <a:effectLst/>
                          <a:latin typeface="Arial"/>
                        </a:rPr>
                        <a:t>Kenya</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37.13713</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34.02705</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32.57801</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37.49941</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25.14625</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26.07675</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24.38792</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24.59853</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13.67437</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18.01437</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17.02601</a:t>
                      </a:r>
                    </a:p>
                  </a:txBody>
                  <a:tcPr marL="7863" marR="7863" marT="7863" marB="0" anchor="b">
                    <a:lnL>
                      <a:noFill/>
                    </a:lnL>
                    <a:lnR>
                      <a:noFill/>
                    </a:lnR>
                    <a:lnT>
                      <a:noFill/>
                    </a:lnT>
                    <a:lnB>
                      <a:noFill/>
                    </a:lnB>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r>
              <a:tr h="197147">
                <a:tc>
                  <a:txBody>
                    <a:bodyPr/>
                    <a:lstStyle/>
                    <a:p>
                      <a:pPr algn="l" fontAlgn="b"/>
                      <a:r>
                        <a:rPr lang="en-US" sz="1100" b="0" i="0" u="none" strike="noStrike" dirty="0">
                          <a:solidFill>
                            <a:srgbClr val="000000"/>
                          </a:solidFill>
                          <a:effectLst/>
                          <a:latin typeface="Arial"/>
                        </a:rPr>
                        <a:t>Madagascar</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36.46819</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34.81941</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33.25125</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32.32049</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22.56573</a:t>
                      </a:r>
                    </a:p>
                  </a:txBody>
                  <a:tcPr marL="7863" marR="7863" marT="7863" marB="0" anchor="b">
                    <a:lnL>
                      <a:noFill/>
                    </a:lnL>
                    <a:lnR>
                      <a:noFill/>
                    </a:lnR>
                    <a:lnT>
                      <a:noFill/>
                    </a:lnT>
                    <a:lnB>
                      <a:noFill/>
                    </a:lnB>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r>
              <a:tr h="197147">
                <a:tc>
                  <a:txBody>
                    <a:bodyPr/>
                    <a:lstStyle/>
                    <a:p>
                      <a:pPr algn="l" fontAlgn="b"/>
                      <a:r>
                        <a:rPr lang="en-US" sz="1100" b="0" i="0" u="none" strike="noStrike" dirty="0">
                          <a:solidFill>
                            <a:srgbClr val="000000"/>
                          </a:solidFill>
                          <a:effectLst/>
                          <a:latin typeface="Arial"/>
                        </a:rPr>
                        <a:t>Malawi</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0.92699</a:t>
                      </a:r>
                    </a:p>
                  </a:txBody>
                  <a:tcPr marL="7863" marR="7863" marT="7863" marB="0" anchor="b">
                    <a:lnL>
                      <a:noFill/>
                    </a:lnL>
                    <a:lnR>
                      <a:noFill/>
                    </a:lnR>
                    <a:lnT>
                      <a:noFill/>
                    </a:lnT>
                    <a:lnB>
                      <a:noFill/>
                    </a:lnB>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r" fontAlgn="b"/>
                      <a:r>
                        <a:rPr lang="en-US" sz="800" b="0" i="0" u="none" strike="noStrike" dirty="0">
                          <a:solidFill>
                            <a:srgbClr val="000000"/>
                          </a:solidFill>
                          <a:effectLst/>
                          <a:latin typeface="Arial"/>
                        </a:rPr>
                        <a:t>0.76915</a:t>
                      </a:r>
                    </a:p>
                  </a:txBody>
                  <a:tcPr marL="7863" marR="7863" marT="7863" marB="0" anchor="b">
                    <a:lnL>
                      <a:noFill/>
                    </a:lnL>
                    <a:lnR>
                      <a:noFill/>
                    </a:lnR>
                    <a:lnT>
                      <a:noFill/>
                    </a:lnT>
                    <a:lnB>
                      <a:noFill/>
                    </a:lnB>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r" fontAlgn="b"/>
                      <a:r>
                        <a:rPr lang="en-US" sz="800" b="0" i="0" u="none" strike="noStrike" dirty="0">
                          <a:solidFill>
                            <a:srgbClr val="000000"/>
                          </a:solidFill>
                          <a:effectLst/>
                          <a:latin typeface="Arial"/>
                        </a:rPr>
                        <a:t>2.44002</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2.37384</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2.87726</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6.63348</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2.90175</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2.52415</a:t>
                      </a:r>
                    </a:p>
                  </a:txBody>
                  <a:tcPr marL="7863" marR="7863" marT="7863" marB="0" anchor="b">
                    <a:lnL>
                      <a:noFill/>
                    </a:lnL>
                    <a:lnR>
                      <a:noFill/>
                    </a:lnR>
                    <a:lnT>
                      <a:noFill/>
                    </a:lnT>
                    <a:lnB>
                      <a:noFill/>
                    </a:lnB>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r>
              <a:tr h="197147">
                <a:tc>
                  <a:txBody>
                    <a:bodyPr/>
                    <a:lstStyle/>
                    <a:p>
                      <a:pPr algn="l" fontAlgn="b"/>
                      <a:r>
                        <a:rPr lang="en-US" sz="1100" b="0" i="0" u="none" strike="noStrike" dirty="0">
                          <a:solidFill>
                            <a:srgbClr val="000000"/>
                          </a:solidFill>
                          <a:effectLst/>
                          <a:latin typeface="Arial"/>
                        </a:rPr>
                        <a:t>Namibia</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12.27122</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10.76214</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10.02947</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8.73525</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8.98333</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11.53399</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11.73285</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13.14494</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12.00636</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12.86524</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13.138</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13.37428</a:t>
                      </a:r>
                    </a:p>
                  </a:txBody>
                  <a:tcPr marL="7863" marR="7863" marT="7863" marB="0" anchor="b">
                    <a:lnL>
                      <a:noFill/>
                    </a:lnL>
                    <a:lnR>
                      <a:noFill/>
                    </a:lnR>
                    <a:lnT>
                      <a:noFill/>
                    </a:lnT>
                    <a:lnB>
                      <a:noFill/>
                    </a:lnB>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r>
              <a:tr h="197147">
                <a:tc>
                  <a:txBody>
                    <a:bodyPr/>
                    <a:lstStyle/>
                    <a:p>
                      <a:pPr algn="l" fontAlgn="b"/>
                      <a:r>
                        <a:rPr lang="en-US" sz="1100" b="0" i="0" u="none" strike="noStrike" dirty="0">
                          <a:solidFill>
                            <a:srgbClr val="000000"/>
                          </a:solidFill>
                          <a:effectLst/>
                          <a:latin typeface="Arial"/>
                        </a:rPr>
                        <a:t>Nigeria</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38.12975</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35.13065</a:t>
                      </a:r>
                    </a:p>
                  </a:txBody>
                  <a:tcPr marL="7863" marR="7863" marT="7863" marB="0" anchor="b">
                    <a:lnL>
                      <a:noFill/>
                    </a:lnL>
                    <a:lnR>
                      <a:noFill/>
                    </a:lnR>
                    <a:lnT>
                      <a:noFill/>
                    </a:lnT>
                    <a:lnB>
                      <a:noFill/>
                    </a:lnB>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r" fontAlgn="b"/>
                      <a:r>
                        <a:rPr lang="en-US" sz="800" b="0" i="0" u="none" strike="noStrike" dirty="0">
                          <a:solidFill>
                            <a:srgbClr val="000000"/>
                          </a:solidFill>
                          <a:effectLst/>
                          <a:latin typeface="Arial"/>
                        </a:rPr>
                        <a:t>33.87797</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33.4364</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32.94754</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35.80272</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42.19059</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43.68921</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43.77389</a:t>
                      </a:r>
                    </a:p>
                  </a:txBody>
                  <a:tcPr marL="7863" marR="7863" marT="7863" marB="0" anchor="b">
                    <a:lnL>
                      <a:noFill/>
                    </a:lnL>
                    <a:lnR>
                      <a:noFill/>
                    </a:lnR>
                    <a:lnT>
                      <a:noFill/>
                    </a:lnT>
                    <a:lnB>
                      <a:noFill/>
                    </a:lnB>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r>
              <a:tr h="197147">
                <a:tc>
                  <a:txBody>
                    <a:bodyPr/>
                    <a:lstStyle/>
                    <a:p>
                      <a:pPr algn="l" fontAlgn="b"/>
                      <a:r>
                        <a:rPr lang="en-US" sz="1100" b="0" i="0" u="none" strike="noStrike" dirty="0">
                          <a:solidFill>
                            <a:srgbClr val="000000"/>
                          </a:solidFill>
                          <a:effectLst/>
                          <a:latin typeface="Arial"/>
                        </a:rPr>
                        <a:t>Rwanda</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17.86934</a:t>
                      </a:r>
                    </a:p>
                  </a:txBody>
                  <a:tcPr marL="7863" marR="7863" marT="7863" marB="0" anchor="b">
                    <a:lnL>
                      <a:noFill/>
                    </a:lnL>
                    <a:lnR>
                      <a:noFill/>
                    </a:lnR>
                    <a:lnT>
                      <a:noFill/>
                    </a:lnT>
                    <a:lnB>
                      <a:noFill/>
                    </a:lnB>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r" fontAlgn="b"/>
                      <a:r>
                        <a:rPr lang="en-US" sz="800" b="0" i="0" u="none" strike="noStrike" dirty="0">
                          <a:solidFill>
                            <a:srgbClr val="000000"/>
                          </a:solidFill>
                          <a:effectLst/>
                          <a:latin typeface="Arial"/>
                        </a:rPr>
                        <a:t>14.64582</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9.54785</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18.98723</a:t>
                      </a:r>
                    </a:p>
                  </a:txBody>
                  <a:tcPr marL="7863" marR="7863" marT="7863" marB="0" anchor="b">
                    <a:lnL>
                      <a:noFill/>
                    </a:lnL>
                    <a:lnR>
                      <a:noFill/>
                    </a:lnR>
                    <a:lnT>
                      <a:noFill/>
                    </a:lnT>
                    <a:lnB>
                      <a:noFill/>
                    </a:lnB>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r" fontAlgn="b"/>
                      <a:r>
                        <a:rPr lang="en-US" sz="800" b="0" i="0" u="none" strike="noStrike" dirty="0">
                          <a:solidFill>
                            <a:srgbClr val="000000"/>
                          </a:solidFill>
                          <a:effectLst/>
                          <a:latin typeface="Arial"/>
                        </a:rPr>
                        <a:t>25.4651</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26.7457</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17.55844</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11.42626</a:t>
                      </a:r>
                    </a:p>
                  </a:txBody>
                  <a:tcPr marL="7863" marR="7863" marT="7863" marB="0" anchor="b">
                    <a:lnL>
                      <a:noFill/>
                    </a:lnL>
                    <a:lnR>
                      <a:noFill/>
                    </a:lnR>
                    <a:lnT>
                      <a:noFill/>
                    </a:lnT>
                    <a:lnB>
                      <a:noFill/>
                    </a:lnB>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r>
              <a:tr h="197147">
                <a:tc>
                  <a:txBody>
                    <a:bodyPr/>
                    <a:lstStyle/>
                    <a:p>
                      <a:pPr algn="l" fontAlgn="b"/>
                      <a:r>
                        <a:rPr lang="en-US" sz="1100" b="0" i="0" u="none" strike="noStrike" dirty="0">
                          <a:solidFill>
                            <a:srgbClr val="000000"/>
                          </a:solidFill>
                          <a:effectLst/>
                          <a:latin typeface="Arial"/>
                        </a:rPr>
                        <a:t>Sao Tome and Principe</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19.84707</a:t>
                      </a:r>
                    </a:p>
                  </a:txBody>
                  <a:tcPr marL="7863" marR="7863" marT="7863" marB="0" anchor="b">
                    <a:lnL>
                      <a:noFill/>
                    </a:lnL>
                    <a:lnR>
                      <a:noFill/>
                    </a:lnR>
                    <a:lnT>
                      <a:noFill/>
                    </a:lnT>
                    <a:lnB>
                      <a:noFill/>
                    </a:lnB>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r" fontAlgn="b"/>
                      <a:r>
                        <a:rPr lang="en-US" sz="800" b="0" i="0" u="none" strike="noStrike" dirty="0">
                          <a:solidFill>
                            <a:srgbClr val="000000"/>
                          </a:solidFill>
                          <a:effectLst/>
                          <a:latin typeface="Arial"/>
                        </a:rPr>
                        <a:t>3.781</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2.65329</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0.6945</a:t>
                      </a:r>
                    </a:p>
                  </a:txBody>
                  <a:tcPr marL="7863" marR="7863" marT="7863" marB="0" anchor="b">
                    <a:lnL>
                      <a:noFill/>
                    </a:lnL>
                    <a:lnR>
                      <a:noFill/>
                    </a:lnR>
                    <a:lnT>
                      <a:noFill/>
                    </a:lnT>
                    <a:lnB>
                      <a:noFill/>
                    </a:lnB>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r" fontAlgn="b"/>
                      <a:r>
                        <a:rPr lang="en-US" sz="800" b="0" i="0" u="none" strike="noStrike" dirty="0">
                          <a:solidFill>
                            <a:srgbClr val="000000"/>
                          </a:solidFill>
                          <a:effectLst/>
                          <a:latin typeface="Arial"/>
                        </a:rPr>
                        <a:t>2.8143</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1.15072</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2.11461</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1.27772</a:t>
                      </a:r>
                    </a:p>
                  </a:txBody>
                  <a:tcPr marL="7863" marR="7863" marT="7863" marB="0" anchor="b">
                    <a:lnL>
                      <a:noFill/>
                    </a:lnL>
                    <a:lnR>
                      <a:noFill/>
                    </a:lnR>
                    <a:lnT>
                      <a:noFill/>
                    </a:lnT>
                    <a:lnB>
                      <a:noFill/>
                    </a:lnB>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r>
              <a:tr h="197147">
                <a:tc>
                  <a:txBody>
                    <a:bodyPr/>
                    <a:lstStyle/>
                    <a:p>
                      <a:pPr algn="l" fontAlgn="b"/>
                      <a:r>
                        <a:rPr lang="en-US" sz="1100" b="0" i="0" u="none" strike="noStrike" dirty="0">
                          <a:solidFill>
                            <a:srgbClr val="000000"/>
                          </a:solidFill>
                          <a:effectLst/>
                          <a:latin typeface="Arial"/>
                        </a:rPr>
                        <a:t>Sierra Leone</a:t>
                      </a:r>
                    </a:p>
                  </a:txBody>
                  <a:tcPr marL="7863" marR="7863" marT="7863" marB="0" anchor="b">
                    <a:lnL>
                      <a:noFill/>
                    </a:lnL>
                    <a:lnR>
                      <a:noFill/>
                    </a:lnR>
                    <a:lnT>
                      <a:noFill/>
                    </a:lnT>
                    <a:lnB>
                      <a:noFill/>
                    </a:lnB>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r>
              <a:tr h="197147">
                <a:tc>
                  <a:txBody>
                    <a:bodyPr/>
                    <a:lstStyle/>
                    <a:p>
                      <a:pPr algn="l" fontAlgn="b"/>
                      <a:r>
                        <a:rPr lang="en-US" sz="1100" b="0" i="0" u="none" strike="noStrike" dirty="0">
                          <a:solidFill>
                            <a:srgbClr val="000000"/>
                          </a:solidFill>
                          <a:effectLst/>
                          <a:latin typeface="Arial"/>
                        </a:rPr>
                        <a:t>Somalia</a:t>
                      </a:r>
                    </a:p>
                  </a:txBody>
                  <a:tcPr marL="7863" marR="7863" marT="7863" marB="0" anchor="b">
                    <a:lnL>
                      <a:noFill/>
                    </a:lnL>
                    <a:lnR>
                      <a:noFill/>
                    </a:lnR>
                    <a:lnT>
                      <a:noFill/>
                    </a:lnT>
                    <a:lnB>
                      <a:noFill/>
                    </a:lnB>
                  </a:tcPr>
                </a:tc>
                <a:tc>
                  <a:txBody>
                    <a:bodyPr/>
                    <a:lstStyle/>
                    <a:p>
                      <a:pPr algn="l" fontAlgn="b"/>
                      <a:r>
                        <a:rPr lang="en-US" sz="800" b="0" i="0" u="none" strike="noStrike" dirty="0">
                          <a:solidFill>
                            <a:srgbClr val="000000"/>
                          </a:solidFill>
                          <a:effectLst/>
                          <a:latin typeface="Arial"/>
                        </a:rPr>
                        <a:t> </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 </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 </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 </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 </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 </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 </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 </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 </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 </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 </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 </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 </a:t>
                      </a:r>
                    </a:p>
                  </a:txBody>
                  <a:tcPr marL="7863" marR="7863" marT="7863" marB="0" anchor="b">
                    <a:lnL>
                      <a:noFill/>
                    </a:lnL>
                    <a:lnR>
                      <a:noFill/>
                    </a:lnR>
                    <a:lnT>
                      <a:noFill/>
                    </a:lnT>
                    <a:lnB>
                      <a:noFill/>
                    </a:lnB>
                    <a:solidFill>
                      <a:srgbClr val="FF0000"/>
                    </a:solidFill>
                  </a:tcPr>
                </a:tc>
              </a:tr>
              <a:tr h="197147">
                <a:tc>
                  <a:txBody>
                    <a:bodyPr/>
                    <a:lstStyle/>
                    <a:p>
                      <a:pPr algn="l" fontAlgn="b"/>
                      <a:r>
                        <a:rPr lang="en-US" sz="1100" b="0" i="0" u="none" strike="noStrike" dirty="0">
                          <a:solidFill>
                            <a:srgbClr val="000000"/>
                          </a:solidFill>
                          <a:effectLst/>
                          <a:latin typeface="Arial"/>
                        </a:rPr>
                        <a:t>South Africa</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3.47284</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5.5345</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5.45364</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5.31352</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4.71496</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4.5757</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5.12409</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4.70283</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3.22638</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4.05069</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5.41988</a:t>
                      </a:r>
                    </a:p>
                  </a:txBody>
                  <a:tcPr marL="7863" marR="7863" marT="7863" marB="0" anchor="b">
                    <a:lnL>
                      <a:noFill/>
                    </a:lnL>
                    <a:lnR>
                      <a:noFill/>
                    </a:lnR>
                    <a:lnT>
                      <a:noFill/>
                    </a:lnT>
                    <a:lnB>
                      <a:noFill/>
                    </a:lnB>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r>
              <a:tr h="197147">
                <a:tc>
                  <a:txBody>
                    <a:bodyPr/>
                    <a:lstStyle/>
                    <a:p>
                      <a:pPr algn="l" fontAlgn="b"/>
                      <a:r>
                        <a:rPr lang="en-US" sz="1100" b="0" i="0" u="none" strike="noStrike" dirty="0">
                          <a:solidFill>
                            <a:srgbClr val="000000"/>
                          </a:solidFill>
                          <a:effectLst/>
                          <a:latin typeface="Arial"/>
                        </a:rPr>
                        <a:t>Swaziland</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29.14217</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27.65937</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27.21756</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27.33598</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27.13233</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24.53797</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23.51192</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17.77565</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15.13016</a:t>
                      </a:r>
                    </a:p>
                  </a:txBody>
                  <a:tcPr marL="7863" marR="7863" marT="7863" marB="0" anchor="b">
                    <a:lnL>
                      <a:noFill/>
                    </a:lnL>
                    <a:lnR>
                      <a:noFill/>
                    </a:lnR>
                    <a:lnT>
                      <a:noFill/>
                    </a:lnT>
                    <a:lnB>
                      <a:noFill/>
                    </a:lnB>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r>
              <a:tr h="220808">
                <a:tc>
                  <a:txBody>
                    <a:bodyPr/>
                    <a:lstStyle/>
                    <a:p>
                      <a:pPr algn="l" fontAlgn="b"/>
                      <a:r>
                        <a:rPr lang="en-US" sz="1100" b="0" i="0" u="none" strike="noStrike" dirty="0">
                          <a:solidFill>
                            <a:srgbClr val="000000"/>
                          </a:solidFill>
                          <a:effectLst/>
                          <a:latin typeface="Arial"/>
                        </a:rPr>
                        <a:t>Togo</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11.45093</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15.04471</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12.39699</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9.04673</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11.12428</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8.27481</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8.61346</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6.69741</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8.99883</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7.18874</a:t>
                      </a:r>
                    </a:p>
                  </a:txBody>
                  <a:tcPr marL="7863" marR="7863" marT="7863" marB="0" anchor="b">
                    <a:lnL>
                      <a:noFill/>
                    </a:lnL>
                    <a:lnR>
                      <a:noFill/>
                    </a:lnR>
                    <a:lnT>
                      <a:noFill/>
                    </a:lnT>
                    <a:lnB>
                      <a:noFill/>
                    </a:lnB>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r>
              <a:tr h="188955">
                <a:tc>
                  <a:txBody>
                    <a:bodyPr/>
                    <a:lstStyle/>
                    <a:p>
                      <a:pPr algn="l" fontAlgn="b"/>
                      <a:r>
                        <a:rPr lang="en-US" sz="1100" b="0" i="0" u="none" strike="noStrike" dirty="0" smtClean="0">
                          <a:solidFill>
                            <a:srgbClr val="000000"/>
                          </a:solidFill>
                          <a:effectLst/>
                          <a:latin typeface="Arial"/>
                        </a:rPr>
                        <a:t>UR Tanzania</a:t>
                      </a:r>
                      <a:endParaRPr lang="en-US" sz="1100" b="0" i="0" u="none" strike="noStrike" dirty="0">
                        <a:solidFill>
                          <a:srgbClr val="000000"/>
                        </a:solidFill>
                        <a:effectLst/>
                        <a:latin typeface="Arial"/>
                      </a:endParaRP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50.70551</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46.96316</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42.17218</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27.06975</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18.45552</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13.95434</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9.38522</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3.83551</a:t>
                      </a:r>
                    </a:p>
                  </a:txBody>
                  <a:tcPr marL="7863" marR="7863" marT="7863" marB="0" anchor="b">
                    <a:lnL>
                      <a:noFill/>
                    </a:lnL>
                    <a:lnR>
                      <a:noFill/>
                    </a:lnR>
                    <a:lnT>
                      <a:noFill/>
                    </a:lnT>
                    <a:lnB>
                      <a:noFill/>
                    </a:lnB>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r" fontAlgn="b"/>
                      <a:r>
                        <a:rPr lang="en-US" sz="800" b="0" i="0" u="none" strike="noStrike" dirty="0">
                          <a:solidFill>
                            <a:srgbClr val="000000"/>
                          </a:solidFill>
                          <a:effectLst/>
                          <a:latin typeface="Arial"/>
                        </a:rPr>
                        <a:t>2.16739</a:t>
                      </a:r>
                    </a:p>
                  </a:txBody>
                  <a:tcPr marL="7863" marR="7863" marT="7863" marB="0" anchor="b">
                    <a:lnL>
                      <a:noFill/>
                    </a:lnL>
                    <a:lnR>
                      <a:noFill/>
                    </a:lnR>
                    <a:lnT>
                      <a:noFill/>
                    </a:lnT>
                    <a:lnB>
                      <a:noFill/>
                    </a:lnB>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r>
              <a:tr h="197147">
                <a:tc>
                  <a:txBody>
                    <a:bodyPr/>
                    <a:lstStyle/>
                    <a:p>
                      <a:pPr algn="l" fontAlgn="b"/>
                      <a:r>
                        <a:rPr lang="en-US" sz="1100" b="0" i="0" u="none" strike="noStrike" dirty="0">
                          <a:solidFill>
                            <a:srgbClr val="000000"/>
                          </a:solidFill>
                          <a:effectLst/>
                          <a:latin typeface="Arial"/>
                        </a:rPr>
                        <a:t>Zimbabwe</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15.56385</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14.48166</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12.35066</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15.56918</a:t>
                      </a:r>
                    </a:p>
                  </a:txBody>
                  <a:tcPr marL="7863" marR="7863" marT="7863" marB="0" anchor="b">
                    <a:lnL>
                      <a:noFill/>
                    </a:lnL>
                    <a:lnR>
                      <a:noFill/>
                    </a:lnR>
                    <a:lnT>
                      <a:noFill/>
                    </a:lnT>
                    <a:lnB>
                      <a:noFill/>
                    </a:lnB>
                  </a:tcPr>
                </a:tc>
                <a:tc>
                  <a:txBody>
                    <a:bodyPr/>
                    <a:lstStyle/>
                    <a:p>
                      <a:pPr algn="r" fontAlgn="b"/>
                      <a:r>
                        <a:rPr lang="en-US" sz="800" b="0" i="0" u="none" strike="noStrike" dirty="0">
                          <a:solidFill>
                            <a:srgbClr val="000000"/>
                          </a:solidFill>
                          <a:effectLst/>
                          <a:latin typeface="Arial"/>
                        </a:rPr>
                        <a:t>16.52517</a:t>
                      </a:r>
                    </a:p>
                  </a:txBody>
                  <a:tcPr marL="7863" marR="7863" marT="7863" marB="0" anchor="b">
                    <a:lnL>
                      <a:noFill/>
                    </a:lnL>
                    <a:lnR>
                      <a:noFill/>
                    </a:lnR>
                    <a:lnT>
                      <a:noFill/>
                    </a:lnT>
                    <a:lnB>
                      <a:noFill/>
                    </a:lnB>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c>
                  <a:txBody>
                    <a:bodyPr/>
                    <a:lstStyle/>
                    <a:p>
                      <a:pPr algn="l" fontAlgn="b"/>
                      <a:r>
                        <a:rPr lang="en-US" sz="800" b="0" i="0" u="none" strike="noStrike" dirty="0">
                          <a:solidFill>
                            <a:srgbClr val="000000"/>
                          </a:solidFill>
                          <a:effectLst/>
                          <a:latin typeface="Arial"/>
                        </a:rPr>
                        <a:t>...</a:t>
                      </a:r>
                    </a:p>
                  </a:txBody>
                  <a:tcPr marL="7863" marR="7863" marT="7863" marB="0" anchor="b">
                    <a:lnL>
                      <a:noFill/>
                    </a:lnL>
                    <a:lnR>
                      <a:noFill/>
                    </a:lnR>
                    <a:lnT>
                      <a:noFill/>
                    </a:lnT>
                    <a:lnB>
                      <a:noFill/>
                    </a:lnB>
                    <a:solidFill>
                      <a:srgbClr val="FF0000"/>
                    </a:solidFill>
                  </a:tcPr>
                </a:tc>
              </a:tr>
            </a:tbl>
          </a:graphicData>
        </a:graphic>
      </p:graphicFrame>
    </p:spTree>
    <p:extLst>
      <p:ext uri="{BB962C8B-B14F-4D97-AF65-F5344CB8AC3E}">
        <p14:creationId xmlns:p14="http://schemas.microsoft.com/office/powerpoint/2010/main" val="13935031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 “plausible range”</a:t>
            </a:r>
            <a:endParaRPr lang="en-US" dirty="0"/>
          </a:p>
        </p:txBody>
      </p:sp>
      <p:sp>
        <p:nvSpPr>
          <p:cNvPr id="3" name="Content Placeholder 2"/>
          <p:cNvSpPr>
            <a:spLocks noGrp="1"/>
          </p:cNvSpPr>
          <p:nvPr>
            <p:ph idx="1"/>
          </p:nvPr>
        </p:nvSpPr>
        <p:spPr/>
        <p:txBody>
          <a:bodyPr/>
          <a:lstStyle/>
          <a:p>
            <a:r>
              <a:rPr lang="en-US" dirty="0" smtClean="0"/>
              <a:t>We will apply a combination of methods to create a range of plausible estimates of the number of out of school children in Sub-Saharan Africa, based on our dataset of rates</a:t>
            </a:r>
          </a:p>
          <a:p>
            <a:r>
              <a:rPr lang="en-US" dirty="0" smtClean="0"/>
              <a:t>The methods will include: </a:t>
            </a:r>
          </a:p>
          <a:p>
            <a:pPr lvl="1"/>
            <a:r>
              <a:rPr lang="en-US" dirty="0" smtClean="0"/>
              <a:t>Last observation carried forward</a:t>
            </a:r>
          </a:p>
          <a:p>
            <a:pPr lvl="1"/>
            <a:r>
              <a:rPr lang="en-US" dirty="0" smtClean="0"/>
              <a:t>Trend extrapolation</a:t>
            </a:r>
          </a:p>
          <a:p>
            <a:pPr lvl="1"/>
            <a:r>
              <a:rPr lang="en-US" dirty="0" smtClean="0"/>
              <a:t>Group mean imputation</a:t>
            </a:r>
          </a:p>
          <a:p>
            <a:pPr lvl="1"/>
            <a:r>
              <a:rPr lang="en-US" dirty="0" smtClean="0"/>
              <a:t>Regression imputation, with UIS and survey data</a:t>
            </a:r>
          </a:p>
          <a:p>
            <a:pPr lvl="1"/>
            <a:r>
              <a:rPr lang="en-US" dirty="0" smtClean="0"/>
              <a:t>Multiple imputation using predictive mean matching, with survey data</a:t>
            </a:r>
            <a:endParaRPr lang="en-US" dirty="0"/>
          </a:p>
        </p:txBody>
      </p:sp>
    </p:spTree>
    <p:extLst>
      <p:ext uri="{BB962C8B-B14F-4D97-AF65-F5344CB8AC3E}">
        <p14:creationId xmlns:p14="http://schemas.microsoft.com/office/powerpoint/2010/main" val="2980450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359254" cy="992188"/>
          </a:xfrm>
        </p:spPr>
        <p:txBody>
          <a:bodyPr/>
          <a:lstStyle/>
          <a:p>
            <a:r>
              <a:rPr lang="en-US" dirty="0" smtClean="0"/>
              <a:t>Methods – Last observation carried forward (LOCF)</a:t>
            </a:r>
            <a:endParaRPr lang="en-US" dirty="0"/>
          </a:p>
        </p:txBody>
      </p:sp>
      <p:graphicFrame>
        <p:nvGraphicFramePr>
          <p:cNvPr id="5" name="Chart 4"/>
          <p:cNvGraphicFramePr>
            <a:graphicFrameLocks/>
          </p:cNvGraphicFramePr>
          <p:nvPr>
            <p:extLst>
              <p:ext uri="{D42A27DB-BD31-4B8C-83A1-F6EECF244321}">
                <p14:modId xmlns:p14="http://schemas.microsoft.com/office/powerpoint/2010/main" val="2967632388"/>
              </p:ext>
            </p:extLst>
          </p:nvPr>
        </p:nvGraphicFramePr>
        <p:xfrm>
          <a:off x="129654" y="3568888"/>
          <a:ext cx="4345820" cy="2599899"/>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3883281" y="4251694"/>
            <a:ext cx="312906" cy="369332"/>
          </a:xfrm>
          <a:prstGeom prst="rect">
            <a:avLst/>
          </a:prstGeom>
          <a:noFill/>
        </p:spPr>
        <p:txBody>
          <a:bodyPr wrap="none" rtlCol="0">
            <a:spAutoFit/>
          </a:bodyPr>
          <a:lstStyle/>
          <a:p>
            <a:r>
              <a:rPr lang="en-US" dirty="0" smtClean="0">
                <a:solidFill>
                  <a:srgbClr val="FF0000"/>
                </a:solidFill>
              </a:rPr>
              <a:t>?</a:t>
            </a:r>
            <a:endParaRPr lang="en-US" dirty="0">
              <a:solidFill>
                <a:srgbClr val="FF0000"/>
              </a:solidFill>
            </a:endParaRPr>
          </a:p>
        </p:txBody>
      </p:sp>
      <p:graphicFrame>
        <p:nvGraphicFramePr>
          <p:cNvPr id="7" name="Chart 6"/>
          <p:cNvGraphicFramePr>
            <a:graphicFrameLocks/>
          </p:cNvGraphicFramePr>
          <p:nvPr>
            <p:extLst>
              <p:ext uri="{D42A27DB-BD31-4B8C-83A1-F6EECF244321}">
                <p14:modId xmlns:p14="http://schemas.microsoft.com/office/powerpoint/2010/main" val="1848613795"/>
              </p:ext>
            </p:extLst>
          </p:nvPr>
        </p:nvGraphicFramePr>
        <p:xfrm>
          <a:off x="4475474" y="3695126"/>
          <a:ext cx="4572000" cy="2535075"/>
        </p:xfrm>
        <a:graphic>
          <a:graphicData uri="http://schemas.openxmlformats.org/drawingml/2006/chart">
            <c:chart xmlns:c="http://schemas.openxmlformats.org/drawingml/2006/chart" xmlns:r="http://schemas.openxmlformats.org/officeDocument/2006/relationships" r:id="rId4"/>
          </a:graphicData>
        </a:graphic>
      </p:graphicFrame>
      <p:cxnSp>
        <p:nvCxnSpPr>
          <p:cNvPr id="8" name="Straight Arrow Connector 7"/>
          <p:cNvCxnSpPr/>
          <p:nvPr/>
        </p:nvCxnSpPr>
        <p:spPr>
          <a:xfrm>
            <a:off x="7550337" y="5198444"/>
            <a:ext cx="872035" cy="0"/>
          </a:xfrm>
          <a:prstGeom prst="straightConnector1">
            <a:avLst/>
          </a:prstGeom>
          <a:ln w="15875">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8503548" y="5013778"/>
            <a:ext cx="312906" cy="369332"/>
          </a:xfrm>
          <a:prstGeom prst="rect">
            <a:avLst/>
          </a:prstGeom>
          <a:noFill/>
        </p:spPr>
        <p:txBody>
          <a:bodyPr wrap="none" rtlCol="0">
            <a:spAutoFit/>
          </a:bodyPr>
          <a:lstStyle/>
          <a:p>
            <a:r>
              <a:rPr lang="en-US" dirty="0" smtClean="0">
                <a:solidFill>
                  <a:srgbClr val="FF0000"/>
                </a:solidFill>
              </a:rPr>
              <a:t>?</a:t>
            </a:r>
            <a:endParaRPr lang="en-US" dirty="0">
              <a:solidFill>
                <a:srgbClr val="FF0000"/>
              </a:solidFill>
            </a:endParaRPr>
          </a:p>
        </p:txBody>
      </p:sp>
      <p:graphicFrame>
        <p:nvGraphicFramePr>
          <p:cNvPr id="10" name="Chart 9"/>
          <p:cNvGraphicFramePr>
            <a:graphicFrameLocks/>
          </p:cNvGraphicFramePr>
          <p:nvPr>
            <p:extLst>
              <p:ext uri="{D42A27DB-BD31-4B8C-83A1-F6EECF244321}">
                <p14:modId xmlns:p14="http://schemas.microsoft.com/office/powerpoint/2010/main" val="3505263427"/>
              </p:ext>
            </p:extLst>
          </p:nvPr>
        </p:nvGraphicFramePr>
        <p:xfrm>
          <a:off x="2366890" y="1183936"/>
          <a:ext cx="4572000" cy="2477069"/>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319605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6" grpId="0"/>
      <p:bldGraphic spid="7" grpId="0">
        <p:bldAsOne/>
      </p:bldGraphic>
      <p:bldP spid="9" grpId="0"/>
      <p:bldGraphic spid="10" grpId="0">
        <p:bldAsOne/>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594978" cy="992188"/>
          </a:xfrm>
        </p:spPr>
        <p:txBody>
          <a:bodyPr/>
          <a:lstStyle/>
          <a:p>
            <a:r>
              <a:rPr lang="en-US" sz="3600" dirty="0" smtClean="0"/>
              <a:t>RESULTS: HOW CLOSE ARE WE?</a:t>
            </a:r>
            <a:endParaRPr lang="en-US" sz="3600" dirty="0"/>
          </a:p>
        </p:txBody>
      </p:sp>
      <p:graphicFrame>
        <p:nvGraphicFramePr>
          <p:cNvPr id="4" name="Chart 3"/>
          <p:cNvGraphicFramePr>
            <a:graphicFrameLocks/>
          </p:cNvGraphicFramePr>
          <p:nvPr>
            <p:extLst>
              <p:ext uri="{D42A27DB-BD31-4B8C-83A1-F6EECF244321}">
                <p14:modId xmlns:p14="http://schemas.microsoft.com/office/powerpoint/2010/main" val="610978325"/>
              </p:ext>
            </p:extLst>
          </p:nvPr>
        </p:nvGraphicFramePr>
        <p:xfrm>
          <a:off x="907575" y="1579729"/>
          <a:ext cx="7144603" cy="431610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536219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0"/>
            <a:ext cx="7608627" cy="992188"/>
          </a:xfrm>
        </p:spPr>
        <p:txBody>
          <a:bodyPr/>
          <a:lstStyle/>
          <a:p>
            <a:r>
              <a:rPr lang="en-US" dirty="0" smtClean="0"/>
              <a:t>Methods – group mean imputation (GMI)</a:t>
            </a:r>
            <a:endParaRPr lang="en-US" dirty="0"/>
          </a:p>
        </p:txBody>
      </p:sp>
      <p:sp>
        <p:nvSpPr>
          <p:cNvPr id="5" name="Content Placeholder 4"/>
          <p:cNvSpPr>
            <a:spLocks noGrp="1"/>
          </p:cNvSpPr>
          <p:nvPr>
            <p:ph idx="1"/>
          </p:nvPr>
        </p:nvSpPr>
        <p:spPr>
          <a:xfrm>
            <a:off x="457200" y="1129021"/>
            <a:ext cx="3978322" cy="508711"/>
          </a:xfrm>
        </p:spPr>
        <p:txBody>
          <a:bodyPr/>
          <a:lstStyle/>
          <a:p>
            <a:pPr marL="0" indent="0">
              <a:buNone/>
            </a:pPr>
            <a:r>
              <a:rPr lang="en-US" b="1" dirty="0" smtClean="0"/>
              <a:t>GDP per capita groupings</a:t>
            </a:r>
            <a:endParaRPr lang="en-US" b="1" dirty="0"/>
          </a:p>
        </p:txBody>
      </p:sp>
      <p:pic>
        <p:nvPicPr>
          <p:cNvPr id="6" name="Picture 5" descr="Adobe Flash Player 10"/>
          <p:cNvPicPr>
            <a:picLocks noChangeAspect="1"/>
          </p:cNvPicPr>
          <p:nvPr/>
        </p:nvPicPr>
        <p:blipFill rotWithShape="1">
          <a:blip r:embed="rId3">
            <a:extLst>
              <a:ext uri="{28A0092B-C50C-407E-A947-70E740481C1C}">
                <a14:useLocalDpi xmlns:a14="http://schemas.microsoft.com/office/drawing/2010/main" val="0"/>
              </a:ext>
            </a:extLst>
          </a:blip>
          <a:srcRect l="11765" t="34428" r="15143"/>
          <a:stretch/>
        </p:blipFill>
        <p:spPr>
          <a:xfrm>
            <a:off x="245657" y="2107400"/>
            <a:ext cx="4329343" cy="3616656"/>
          </a:xfrm>
          <a:prstGeom prst="rect">
            <a:avLst/>
          </a:prstGeom>
          <a:ln>
            <a:solidFill>
              <a:schemeClr val="accent1"/>
            </a:solidFill>
          </a:ln>
        </p:spPr>
      </p:pic>
      <p:sp>
        <p:nvSpPr>
          <p:cNvPr id="7" name="TextBox 6"/>
          <p:cNvSpPr txBox="1"/>
          <p:nvPr/>
        </p:nvSpPr>
        <p:spPr>
          <a:xfrm>
            <a:off x="163770" y="5104270"/>
            <a:ext cx="1801507" cy="1200329"/>
          </a:xfrm>
          <a:prstGeom prst="rect">
            <a:avLst/>
          </a:prstGeom>
          <a:solidFill>
            <a:schemeClr val="bg1"/>
          </a:solidFill>
        </p:spPr>
        <p:txBody>
          <a:bodyPr wrap="square" rtlCol="0">
            <a:spAutoFit/>
          </a:bodyPr>
          <a:lstStyle/>
          <a:p>
            <a:r>
              <a:rPr lang="en-US" dirty="0" smtClean="0"/>
              <a:t>     Poorest</a:t>
            </a:r>
          </a:p>
          <a:p>
            <a:r>
              <a:rPr lang="en-US" dirty="0"/>
              <a:t> </a:t>
            </a:r>
            <a:r>
              <a:rPr lang="en-US" dirty="0" smtClean="0"/>
              <a:t>    Lower mid</a:t>
            </a:r>
          </a:p>
          <a:p>
            <a:r>
              <a:rPr lang="en-US" dirty="0" smtClean="0"/>
              <a:t>     Upper mid</a:t>
            </a:r>
          </a:p>
          <a:p>
            <a:r>
              <a:rPr lang="en-US" dirty="0"/>
              <a:t> </a:t>
            </a:r>
            <a:r>
              <a:rPr lang="en-US" dirty="0" smtClean="0"/>
              <a:t>    Wealthiest</a:t>
            </a:r>
          </a:p>
        </p:txBody>
      </p:sp>
      <p:sp>
        <p:nvSpPr>
          <p:cNvPr id="8" name="Rectangle 7"/>
          <p:cNvSpPr/>
          <p:nvPr/>
        </p:nvSpPr>
        <p:spPr>
          <a:xfrm>
            <a:off x="245658" y="5131565"/>
            <a:ext cx="293428" cy="245659"/>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tangle 8"/>
          <p:cNvSpPr/>
          <p:nvPr/>
        </p:nvSpPr>
        <p:spPr>
          <a:xfrm>
            <a:off x="251344" y="5409063"/>
            <a:ext cx="293428" cy="245659"/>
          </a:xfrm>
          <a:prstGeom prst="rect">
            <a:avLst/>
          </a:prstGeom>
          <a:solidFill>
            <a:schemeClr val="accent5">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tangle 9"/>
          <p:cNvSpPr/>
          <p:nvPr/>
        </p:nvSpPr>
        <p:spPr>
          <a:xfrm>
            <a:off x="251344" y="5694488"/>
            <a:ext cx="293428" cy="245659"/>
          </a:xfrm>
          <a:prstGeom prst="rect">
            <a:avLst/>
          </a:prstGeom>
          <a:solidFill>
            <a:srgbClr val="218CA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Rectangle 10"/>
          <p:cNvSpPr/>
          <p:nvPr/>
        </p:nvSpPr>
        <p:spPr>
          <a:xfrm>
            <a:off x="251344" y="5975352"/>
            <a:ext cx="293428" cy="245659"/>
          </a:xfrm>
          <a:prstGeom prst="rect">
            <a:avLst/>
          </a:prstGeom>
          <a:solidFill>
            <a:schemeClr val="accent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Rectangle 12"/>
          <p:cNvSpPr/>
          <p:nvPr/>
        </p:nvSpPr>
        <p:spPr>
          <a:xfrm>
            <a:off x="4285399" y="5556210"/>
            <a:ext cx="289602" cy="34693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Rectangle 14"/>
          <p:cNvSpPr/>
          <p:nvPr/>
        </p:nvSpPr>
        <p:spPr>
          <a:xfrm>
            <a:off x="4892723" y="4535596"/>
            <a:ext cx="293428" cy="245659"/>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6" name="Rectangle 25"/>
          <p:cNvSpPr/>
          <p:nvPr/>
        </p:nvSpPr>
        <p:spPr>
          <a:xfrm>
            <a:off x="4975745" y="4587917"/>
            <a:ext cx="293428" cy="245659"/>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0" name="Picture 29" descr="Adobe Flash Player 10"/>
          <p:cNvPicPr>
            <a:picLocks noChangeAspect="1"/>
          </p:cNvPicPr>
          <p:nvPr/>
        </p:nvPicPr>
        <p:blipFill rotWithShape="1">
          <a:blip r:embed="rId4">
            <a:extLst>
              <a:ext uri="{28A0092B-C50C-407E-A947-70E740481C1C}">
                <a14:useLocalDpi xmlns:a14="http://schemas.microsoft.com/office/drawing/2010/main" val="0"/>
              </a:ext>
            </a:extLst>
          </a:blip>
          <a:srcRect l="18829" t="40996" r="25278" b="9323"/>
          <a:stretch/>
        </p:blipFill>
        <p:spPr>
          <a:xfrm>
            <a:off x="4718380" y="2107400"/>
            <a:ext cx="4121955" cy="3576890"/>
          </a:xfrm>
          <a:prstGeom prst="rect">
            <a:avLst/>
          </a:prstGeom>
          <a:ln>
            <a:solidFill>
              <a:schemeClr val="accent1">
                <a:shade val="95000"/>
                <a:satMod val="105000"/>
              </a:schemeClr>
            </a:solidFill>
          </a:ln>
        </p:spPr>
      </p:pic>
      <p:sp>
        <p:nvSpPr>
          <p:cNvPr id="35" name="TextBox 34"/>
          <p:cNvSpPr txBox="1"/>
          <p:nvPr/>
        </p:nvSpPr>
        <p:spPr>
          <a:xfrm>
            <a:off x="4776719" y="5140648"/>
            <a:ext cx="1801507" cy="1200329"/>
          </a:xfrm>
          <a:prstGeom prst="rect">
            <a:avLst/>
          </a:prstGeom>
          <a:solidFill>
            <a:schemeClr val="bg1"/>
          </a:solidFill>
        </p:spPr>
        <p:txBody>
          <a:bodyPr wrap="square" rtlCol="0">
            <a:spAutoFit/>
          </a:bodyPr>
          <a:lstStyle/>
          <a:p>
            <a:r>
              <a:rPr lang="en-US" dirty="0" smtClean="0"/>
              <a:t>     Central</a:t>
            </a:r>
          </a:p>
          <a:p>
            <a:r>
              <a:rPr lang="en-US" dirty="0"/>
              <a:t> </a:t>
            </a:r>
            <a:r>
              <a:rPr lang="en-US" dirty="0" smtClean="0"/>
              <a:t>    East</a:t>
            </a:r>
          </a:p>
          <a:p>
            <a:r>
              <a:rPr lang="en-US" dirty="0" smtClean="0"/>
              <a:t>     South</a:t>
            </a:r>
          </a:p>
          <a:p>
            <a:r>
              <a:rPr lang="en-US" dirty="0"/>
              <a:t> </a:t>
            </a:r>
            <a:r>
              <a:rPr lang="en-US" dirty="0" smtClean="0"/>
              <a:t>    West</a:t>
            </a:r>
          </a:p>
        </p:txBody>
      </p:sp>
      <p:sp>
        <p:nvSpPr>
          <p:cNvPr id="36" name="Rectangle 35"/>
          <p:cNvSpPr/>
          <p:nvPr/>
        </p:nvSpPr>
        <p:spPr>
          <a:xfrm>
            <a:off x="4856327" y="5161133"/>
            <a:ext cx="293428" cy="245659"/>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7" name="Rectangle 36"/>
          <p:cNvSpPr/>
          <p:nvPr/>
        </p:nvSpPr>
        <p:spPr>
          <a:xfrm>
            <a:off x="4862013" y="5438631"/>
            <a:ext cx="293428" cy="245659"/>
          </a:xfrm>
          <a:prstGeom prst="rect">
            <a:avLst/>
          </a:prstGeom>
          <a:solidFill>
            <a:schemeClr val="accent5">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8" name="Rectangle 37"/>
          <p:cNvSpPr/>
          <p:nvPr/>
        </p:nvSpPr>
        <p:spPr>
          <a:xfrm>
            <a:off x="4862013" y="5724056"/>
            <a:ext cx="293428" cy="245659"/>
          </a:xfrm>
          <a:prstGeom prst="rect">
            <a:avLst/>
          </a:prstGeom>
          <a:solidFill>
            <a:srgbClr val="218CA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9" name="Rectangle 38"/>
          <p:cNvSpPr/>
          <p:nvPr/>
        </p:nvSpPr>
        <p:spPr>
          <a:xfrm>
            <a:off x="4862013" y="6004920"/>
            <a:ext cx="293428" cy="245659"/>
          </a:xfrm>
          <a:prstGeom prst="rect">
            <a:avLst/>
          </a:prstGeom>
          <a:solidFill>
            <a:schemeClr val="accent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0" name="Content Placeholder 4"/>
          <p:cNvSpPr txBox="1">
            <a:spLocks/>
          </p:cNvSpPr>
          <p:nvPr/>
        </p:nvSpPr>
        <p:spPr bwMode="auto">
          <a:xfrm>
            <a:off x="4862013" y="1113901"/>
            <a:ext cx="3978322" cy="508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Clr>
                <a:srgbClr val="AFBD21"/>
              </a:buClr>
              <a:buFont typeface="Arial" charset="0"/>
              <a:buChar char="•"/>
              <a:defRPr sz="28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Clr>
                <a:srgbClr val="AFBD21"/>
              </a:buClr>
              <a:buFont typeface="Arial" charset="0"/>
              <a:buChar char="–"/>
              <a:defRPr sz="26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Clr>
                <a:srgbClr val="AFBD21"/>
              </a:buClr>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Clr>
                <a:srgbClr val="AFBD21"/>
              </a:buClr>
              <a:buFont typeface="Arial" charset="0"/>
              <a:buChar char="–"/>
              <a:defRPr sz="22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Clr>
                <a:srgbClr val="AFBD21"/>
              </a:buClr>
              <a:buFont typeface="Arial" charset="0"/>
              <a:buChar char="•"/>
              <a:defRPr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charset="0"/>
              <a:buNone/>
            </a:pPr>
            <a:r>
              <a:rPr lang="en-US" b="1" dirty="0" smtClean="0"/>
              <a:t>Region groupings</a:t>
            </a:r>
            <a:endParaRPr lang="en-US" b="1" dirty="0"/>
          </a:p>
        </p:txBody>
      </p:sp>
      <p:sp>
        <p:nvSpPr>
          <p:cNvPr id="42" name="Rectangle 41"/>
          <p:cNvSpPr/>
          <p:nvPr/>
        </p:nvSpPr>
        <p:spPr>
          <a:xfrm>
            <a:off x="4285399" y="5969715"/>
            <a:ext cx="289602" cy="33488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0946693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mean </a:t>
            </a:r>
            <a:r>
              <a:rPr lang="en-US" dirty="0"/>
              <a:t>imputation </a:t>
            </a:r>
          </a:p>
        </p:txBody>
      </p:sp>
      <p:graphicFrame>
        <p:nvGraphicFramePr>
          <p:cNvPr id="8" name="Chart 7"/>
          <p:cNvGraphicFramePr>
            <a:graphicFrameLocks/>
          </p:cNvGraphicFramePr>
          <p:nvPr>
            <p:extLst>
              <p:ext uri="{D42A27DB-BD31-4B8C-83A1-F6EECF244321}">
                <p14:modId xmlns:p14="http://schemas.microsoft.com/office/powerpoint/2010/main" val="1363084250"/>
              </p:ext>
            </p:extLst>
          </p:nvPr>
        </p:nvGraphicFramePr>
        <p:xfrm>
          <a:off x="1160062" y="1183943"/>
          <a:ext cx="7369789" cy="250095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p:cNvGraphicFramePr>
            <a:graphicFrameLocks/>
          </p:cNvGraphicFramePr>
          <p:nvPr>
            <p:extLst>
              <p:ext uri="{D42A27DB-BD31-4B8C-83A1-F6EECF244321}">
                <p14:modId xmlns:p14="http://schemas.microsoft.com/office/powerpoint/2010/main" val="1613505589"/>
              </p:ext>
            </p:extLst>
          </p:nvPr>
        </p:nvGraphicFramePr>
        <p:xfrm>
          <a:off x="1214653" y="3937379"/>
          <a:ext cx="7506266" cy="238153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297877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Graphic spid="9"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200" dirty="0" smtClean="0"/>
              <a:t>What is missing data??</a:t>
            </a:r>
            <a:endParaRPr lang="en-US" sz="3200" dirty="0"/>
          </a:p>
        </p:txBody>
      </p:sp>
      <p:pic>
        <p:nvPicPr>
          <p:cNvPr id="14" name="Content Placeholder 13"/>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14150" y="1107772"/>
            <a:ext cx="3482588" cy="4842652"/>
          </a:xfrm>
        </p:spPr>
      </p:pic>
      <p:sp>
        <p:nvSpPr>
          <p:cNvPr id="17" name="TextBox 16"/>
          <p:cNvSpPr txBox="1"/>
          <p:nvPr/>
        </p:nvSpPr>
        <p:spPr>
          <a:xfrm>
            <a:off x="677974" y="5766830"/>
            <a:ext cx="6837528" cy="461665"/>
          </a:xfrm>
          <a:prstGeom prst="rect">
            <a:avLst/>
          </a:prstGeom>
          <a:solidFill>
            <a:schemeClr val="bg1"/>
          </a:solidFill>
        </p:spPr>
        <p:txBody>
          <a:bodyPr wrap="square" rtlCol="0">
            <a:spAutoFit/>
          </a:bodyPr>
          <a:lstStyle/>
          <a:p>
            <a:r>
              <a:rPr lang="en-US" sz="2400" b="1" dirty="0" smtClean="0">
                <a:solidFill>
                  <a:schemeClr val="tx2"/>
                </a:solidFill>
              </a:rPr>
              <a:t>It’s information that we cannot observe</a:t>
            </a:r>
            <a:endParaRPr lang="en-US" sz="2400" b="1" dirty="0">
              <a:solidFill>
                <a:schemeClr val="tx2"/>
              </a:solidFill>
            </a:endParaRPr>
          </a:p>
        </p:txBody>
      </p:sp>
      <p:sp>
        <p:nvSpPr>
          <p:cNvPr id="18" name="TextBox 17"/>
          <p:cNvSpPr txBox="1"/>
          <p:nvPr/>
        </p:nvSpPr>
        <p:spPr>
          <a:xfrm>
            <a:off x="5083792" y="2852382"/>
            <a:ext cx="3111688" cy="584775"/>
          </a:xfrm>
          <a:prstGeom prst="rect">
            <a:avLst/>
          </a:prstGeom>
          <a:noFill/>
        </p:spPr>
        <p:txBody>
          <a:bodyPr wrap="square" rtlCol="0">
            <a:spAutoFit/>
          </a:bodyPr>
          <a:lstStyle/>
          <a:p>
            <a:r>
              <a:rPr lang="en-US" sz="3200" b="1" dirty="0" smtClean="0">
                <a:solidFill>
                  <a:schemeClr val="accent2"/>
                </a:solidFill>
              </a:rPr>
              <a:t>MISSING!!!!</a:t>
            </a:r>
            <a:endParaRPr lang="en-US" sz="3200" b="1" dirty="0">
              <a:solidFill>
                <a:schemeClr val="accent2"/>
              </a:solidFill>
            </a:endParaRPr>
          </a:p>
        </p:txBody>
      </p:sp>
      <p:pic>
        <p:nvPicPr>
          <p:cNvPr id="16" name="Content Placeholder 1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777736" y="1271545"/>
            <a:ext cx="3316406" cy="4495285"/>
          </a:xfrm>
          <a:solidFill>
            <a:schemeClr val="bg1"/>
          </a:solidFill>
        </p:spPr>
      </p:pic>
    </p:spTree>
    <p:extLst>
      <p:ext uri="{BB962C8B-B14F-4D97-AF65-F5344CB8AC3E}">
        <p14:creationId xmlns:p14="http://schemas.microsoft.com/office/powerpoint/2010/main" val="1773938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250"/>
                                        <p:tgtEl>
                                          <p:spTgt spid="16"/>
                                        </p:tgtEl>
                                      </p:cBhvr>
                                    </p:animEffect>
                                    <p:set>
                                      <p:cBhvr>
                                        <p:cTn id="7" dur="1" fill="hold">
                                          <p:stCondLst>
                                            <p:cond delay="2249"/>
                                          </p:stCondLst>
                                        </p:cTn>
                                        <p:tgtEl>
                                          <p:spTgt spid="16"/>
                                        </p:tgtEl>
                                        <p:attrNameLst>
                                          <p:attrName>style.visibility</p:attrName>
                                        </p:attrNameLst>
                                      </p:cBhvr>
                                      <p:to>
                                        <p:strVal val="hidden"/>
                                      </p:to>
                                    </p:set>
                                  </p:childTnLst>
                                </p:cTn>
                              </p:par>
                              <p:par>
                                <p:cTn id="8" presetID="1" presetClass="entr" presetSubtype="0"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RESULTS</a:t>
            </a:r>
            <a:endParaRPr lang="en-US" sz="3600" dirty="0"/>
          </a:p>
        </p:txBody>
      </p:sp>
      <p:graphicFrame>
        <p:nvGraphicFramePr>
          <p:cNvPr id="4" name="Chart 3"/>
          <p:cNvGraphicFramePr>
            <a:graphicFrameLocks/>
          </p:cNvGraphicFramePr>
          <p:nvPr>
            <p:extLst>
              <p:ext uri="{D42A27DB-BD31-4B8C-83A1-F6EECF244321}">
                <p14:modId xmlns:p14="http://schemas.microsoft.com/office/powerpoint/2010/main" val="2050532894"/>
              </p:ext>
            </p:extLst>
          </p:nvPr>
        </p:nvGraphicFramePr>
        <p:xfrm>
          <a:off x="457200" y="1187355"/>
          <a:ext cx="8140890" cy="492684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776977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dirty="0" smtClean="0"/>
              <a:t>Combining methods: Scenario A</a:t>
            </a:r>
            <a:endParaRPr lang="en-US" dirty="0"/>
          </a:p>
        </p:txBody>
      </p:sp>
      <p:sp>
        <p:nvSpPr>
          <p:cNvPr id="3" name="Content Placeholder 2"/>
          <p:cNvSpPr>
            <a:spLocks noGrp="1"/>
          </p:cNvSpPr>
          <p:nvPr>
            <p:ph idx="1"/>
          </p:nvPr>
        </p:nvSpPr>
        <p:spPr/>
        <p:txBody>
          <a:bodyPr/>
          <a:lstStyle/>
          <a:p>
            <a:pPr marL="171450" indent="-171450">
              <a:buFont typeface="Arial" panose="020B0604020202020204" pitchFamily="34" charset="0"/>
              <a:buChar char="•"/>
            </a:pPr>
            <a:r>
              <a:rPr lang="en-US" dirty="0"/>
              <a:t>If a </a:t>
            </a:r>
            <a:r>
              <a:rPr lang="en-US" dirty="0" smtClean="0"/>
              <a:t>time series exists, missing value is an extrapolation of post-2006 time trend (only </a:t>
            </a:r>
            <a:r>
              <a:rPr lang="en-US" dirty="0"/>
              <a:t>four countries!)</a:t>
            </a:r>
          </a:p>
          <a:p>
            <a:pPr marL="171450" indent="-171450">
              <a:buFont typeface="Arial" panose="020B0604020202020204" pitchFamily="34" charset="0"/>
              <a:buChar char="•"/>
            </a:pPr>
            <a:r>
              <a:rPr lang="en-US" dirty="0"/>
              <a:t>If </a:t>
            </a:r>
            <a:r>
              <a:rPr lang="en-US" dirty="0" smtClean="0"/>
              <a:t>insufficient time series, but post-2006 data available, last observation carried forward</a:t>
            </a:r>
            <a:endParaRPr lang="en-US" dirty="0"/>
          </a:p>
          <a:p>
            <a:pPr marL="171450" indent="-171450">
              <a:buFont typeface="Arial" panose="020B0604020202020204" pitchFamily="34" charset="0"/>
              <a:buChar char="•"/>
            </a:pPr>
            <a:r>
              <a:rPr lang="en-US" dirty="0" smtClean="0"/>
              <a:t>Six </a:t>
            </a:r>
            <a:r>
              <a:rPr lang="en-US" dirty="0"/>
              <a:t>countries with no data after 2006 </a:t>
            </a:r>
          </a:p>
          <a:p>
            <a:pPr marL="628650" lvl="1" indent="-171450">
              <a:buFont typeface="Arial" panose="020B0604020202020204" pitchFamily="34" charset="0"/>
              <a:buChar char="•"/>
            </a:pPr>
            <a:r>
              <a:rPr lang="en-US" dirty="0"/>
              <a:t>Replaced missing values with mean of subgroup leveled by GDP per capita</a:t>
            </a:r>
          </a:p>
          <a:p>
            <a:pPr marL="628650" lvl="1" indent="-171450">
              <a:buFont typeface="Arial" panose="020B0604020202020204" pitchFamily="34" charset="0"/>
              <a:buChar char="•"/>
            </a:pPr>
            <a:r>
              <a:rPr lang="en-US" dirty="0"/>
              <a:t>Replaced missing values with mean of region</a:t>
            </a:r>
          </a:p>
          <a:p>
            <a:endParaRPr lang="en-US" dirty="0"/>
          </a:p>
        </p:txBody>
      </p:sp>
    </p:spTree>
    <p:extLst>
      <p:ext uri="{BB962C8B-B14F-4D97-AF65-F5344CB8AC3E}">
        <p14:creationId xmlns:p14="http://schemas.microsoft.com/office/powerpoint/2010/main" val="927673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3906340229"/>
              </p:ext>
            </p:extLst>
          </p:nvPr>
        </p:nvGraphicFramePr>
        <p:xfrm>
          <a:off x="457199" y="1361364"/>
          <a:ext cx="8154537" cy="4807424"/>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p:cNvSpPr>
            <a:spLocks noGrp="1"/>
          </p:cNvSpPr>
          <p:nvPr>
            <p:ph type="title"/>
          </p:nvPr>
        </p:nvSpPr>
        <p:spPr>
          <a:xfrm>
            <a:off x="457200" y="0"/>
            <a:ext cx="5678488" cy="992188"/>
          </a:xfrm>
        </p:spPr>
        <p:txBody>
          <a:bodyPr/>
          <a:lstStyle/>
          <a:p>
            <a:r>
              <a:rPr lang="en-US" sz="3600" dirty="0" smtClean="0"/>
              <a:t>RESULTS</a:t>
            </a:r>
            <a:endParaRPr lang="en-US" sz="3600" dirty="0"/>
          </a:p>
        </p:txBody>
      </p:sp>
    </p:spTree>
    <p:extLst>
      <p:ext uri="{BB962C8B-B14F-4D97-AF65-F5344CB8AC3E}">
        <p14:creationId xmlns:p14="http://schemas.microsoft.com/office/powerpoint/2010/main" val="19836465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0"/>
            <a:ext cx="8143305" cy="992188"/>
          </a:xfrm>
        </p:spPr>
        <p:txBody>
          <a:bodyPr/>
          <a:lstStyle/>
          <a:p>
            <a:r>
              <a:rPr lang="en-US" dirty="0" smtClean="0"/>
              <a:t>Scenario B: combination using regression with GER as predictor</a:t>
            </a: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3038467940"/>
              </p:ext>
            </p:extLst>
          </p:nvPr>
        </p:nvGraphicFramePr>
        <p:xfrm>
          <a:off x="1255592" y="1146412"/>
          <a:ext cx="7344913" cy="4490113"/>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4585648" y="5786652"/>
            <a:ext cx="684803" cy="369332"/>
          </a:xfrm>
          <a:prstGeom prst="rect">
            <a:avLst/>
          </a:prstGeom>
          <a:noFill/>
        </p:spPr>
        <p:txBody>
          <a:bodyPr wrap="none" rtlCol="0">
            <a:spAutoFit/>
          </a:bodyPr>
          <a:lstStyle/>
          <a:p>
            <a:r>
              <a:rPr lang="en-US" dirty="0" smtClean="0"/>
              <a:t>GER</a:t>
            </a:r>
            <a:endParaRPr lang="en-US" dirty="0"/>
          </a:p>
        </p:txBody>
      </p:sp>
      <p:sp>
        <p:nvSpPr>
          <p:cNvPr id="6" name="TextBox 5"/>
          <p:cNvSpPr txBox="1"/>
          <p:nvPr/>
        </p:nvSpPr>
        <p:spPr>
          <a:xfrm>
            <a:off x="227452" y="3029803"/>
            <a:ext cx="864339" cy="646331"/>
          </a:xfrm>
          <a:prstGeom prst="rect">
            <a:avLst/>
          </a:prstGeom>
          <a:noFill/>
        </p:spPr>
        <p:txBody>
          <a:bodyPr wrap="none" rtlCol="0">
            <a:spAutoFit/>
          </a:bodyPr>
          <a:lstStyle/>
          <a:p>
            <a:pPr algn="ctr"/>
            <a:r>
              <a:rPr lang="en-US" dirty="0" smtClean="0"/>
              <a:t>OOSC</a:t>
            </a:r>
          </a:p>
          <a:p>
            <a:pPr algn="ctr"/>
            <a:r>
              <a:rPr lang="en-US" dirty="0" smtClean="0"/>
              <a:t>rate</a:t>
            </a:r>
            <a:endParaRPr lang="en-US" dirty="0"/>
          </a:p>
        </p:txBody>
      </p:sp>
    </p:spTree>
    <p:extLst>
      <p:ext uri="{BB962C8B-B14F-4D97-AF65-F5344CB8AC3E}">
        <p14:creationId xmlns:p14="http://schemas.microsoft.com/office/powerpoint/2010/main" val="38187149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3543760472"/>
              </p:ext>
            </p:extLst>
          </p:nvPr>
        </p:nvGraphicFramePr>
        <p:xfrm>
          <a:off x="311837" y="1241057"/>
          <a:ext cx="8559208" cy="499596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6779168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686800" cy="992188"/>
          </a:xfrm>
        </p:spPr>
        <p:txBody>
          <a:bodyPr/>
          <a:lstStyle/>
          <a:p>
            <a:r>
              <a:rPr lang="en-US" dirty="0" smtClean="0"/>
              <a:t>Scenario C: combination using regression, GMI, and population weight</a:t>
            </a:r>
            <a:endParaRPr lang="en-US" dirty="0"/>
          </a:p>
        </p:txBody>
      </p:sp>
      <p:sp>
        <p:nvSpPr>
          <p:cNvPr id="3" name="Content Placeholder 2"/>
          <p:cNvSpPr>
            <a:spLocks noGrp="1"/>
          </p:cNvSpPr>
          <p:nvPr>
            <p:ph idx="1"/>
          </p:nvPr>
        </p:nvSpPr>
        <p:spPr>
          <a:xfrm>
            <a:off x="457200" y="1197260"/>
            <a:ext cx="8229600" cy="5024438"/>
          </a:xfrm>
        </p:spPr>
        <p:txBody>
          <a:bodyPr/>
          <a:lstStyle/>
          <a:p>
            <a:r>
              <a:rPr lang="en-US" sz="3200" dirty="0"/>
              <a:t>Regression w/ mean imputation with population </a:t>
            </a:r>
            <a:r>
              <a:rPr lang="en-US" sz="3200" dirty="0" smtClean="0"/>
              <a:t>weight adjustment</a:t>
            </a:r>
          </a:p>
          <a:p>
            <a:pPr lvl="1"/>
            <a:r>
              <a:rPr lang="en-US" sz="2800" dirty="0" smtClean="0"/>
              <a:t>Replaced </a:t>
            </a:r>
            <a:r>
              <a:rPr lang="en-US" sz="2800" dirty="0"/>
              <a:t>9 </a:t>
            </a:r>
            <a:r>
              <a:rPr lang="en-US" sz="2800" dirty="0" smtClean="0"/>
              <a:t>missing GER countries with </a:t>
            </a:r>
            <a:r>
              <a:rPr lang="en-US" sz="2800" dirty="0"/>
              <a:t>mean of subgroup leveled by GDP per capita (26,000,000</a:t>
            </a:r>
            <a:r>
              <a:rPr lang="en-US" sz="2800" dirty="0" smtClean="0"/>
              <a:t>)</a:t>
            </a:r>
            <a:endParaRPr lang="en-US" sz="2800" dirty="0"/>
          </a:p>
          <a:p>
            <a:pPr lvl="1"/>
            <a:r>
              <a:rPr lang="en-US" sz="2800" dirty="0"/>
              <a:t>Replaced 9 countries </a:t>
            </a:r>
            <a:r>
              <a:rPr lang="en-US" sz="2800" dirty="0" smtClean="0"/>
              <a:t>with </a:t>
            </a:r>
            <a:r>
              <a:rPr lang="en-US" sz="2800" dirty="0"/>
              <a:t>mean of region (29,200,000)</a:t>
            </a:r>
          </a:p>
          <a:p>
            <a:endParaRPr lang="en-US" sz="3200" dirty="0"/>
          </a:p>
        </p:txBody>
      </p:sp>
    </p:spTree>
    <p:extLst>
      <p:ext uri="{BB962C8B-B14F-4D97-AF65-F5344CB8AC3E}">
        <p14:creationId xmlns:p14="http://schemas.microsoft.com/office/powerpoint/2010/main" val="31168827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a:graphicFrameLocks/>
          </p:cNvGraphicFramePr>
          <p:nvPr>
            <p:extLst>
              <p:ext uri="{D42A27DB-BD31-4B8C-83A1-F6EECF244321}">
                <p14:modId xmlns:p14="http://schemas.microsoft.com/office/powerpoint/2010/main" val="1836031963"/>
              </p:ext>
            </p:extLst>
          </p:nvPr>
        </p:nvGraphicFramePr>
        <p:xfrm>
          <a:off x="457200" y="1282000"/>
          <a:ext cx="8304663" cy="4791253"/>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p:cNvSpPr txBox="1">
            <a:spLocks/>
          </p:cNvSpPr>
          <p:nvPr/>
        </p:nvSpPr>
        <p:spPr bwMode="auto">
          <a:xfrm>
            <a:off x="609600" y="152400"/>
            <a:ext cx="5678488" cy="992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defTabSz="457200" rtl="0" eaLnBrk="0" fontAlgn="base" hangingPunct="0">
              <a:spcBef>
                <a:spcPct val="0"/>
              </a:spcBef>
              <a:spcAft>
                <a:spcPct val="0"/>
              </a:spcAft>
              <a:defRPr sz="2800" b="1" kern="1200">
                <a:solidFill>
                  <a:srgbClr val="5C6F7A"/>
                </a:solidFill>
                <a:latin typeface="+mj-lt"/>
                <a:ea typeface="+mj-ea"/>
                <a:cs typeface="+mj-cs"/>
              </a:defRPr>
            </a:lvl1pPr>
            <a:lvl2pPr algn="l" defTabSz="457200" rtl="0" eaLnBrk="0" fontAlgn="base" hangingPunct="0">
              <a:spcBef>
                <a:spcPct val="0"/>
              </a:spcBef>
              <a:spcAft>
                <a:spcPct val="0"/>
              </a:spcAft>
              <a:defRPr sz="2800" b="1">
                <a:solidFill>
                  <a:srgbClr val="5C6F7A"/>
                </a:solidFill>
                <a:latin typeface="Calibri" pitchFamily="34" charset="0"/>
              </a:defRPr>
            </a:lvl2pPr>
            <a:lvl3pPr algn="l" defTabSz="457200" rtl="0" eaLnBrk="0" fontAlgn="base" hangingPunct="0">
              <a:spcBef>
                <a:spcPct val="0"/>
              </a:spcBef>
              <a:spcAft>
                <a:spcPct val="0"/>
              </a:spcAft>
              <a:defRPr sz="2800" b="1">
                <a:solidFill>
                  <a:srgbClr val="5C6F7A"/>
                </a:solidFill>
                <a:latin typeface="Calibri" pitchFamily="34" charset="0"/>
              </a:defRPr>
            </a:lvl3pPr>
            <a:lvl4pPr algn="l" defTabSz="457200" rtl="0" eaLnBrk="0" fontAlgn="base" hangingPunct="0">
              <a:spcBef>
                <a:spcPct val="0"/>
              </a:spcBef>
              <a:spcAft>
                <a:spcPct val="0"/>
              </a:spcAft>
              <a:defRPr sz="2800" b="1">
                <a:solidFill>
                  <a:srgbClr val="5C6F7A"/>
                </a:solidFill>
                <a:latin typeface="Calibri" pitchFamily="34" charset="0"/>
              </a:defRPr>
            </a:lvl4pPr>
            <a:lvl5pPr algn="l" defTabSz="457200" rtl="0" eaLnBrk="0" fontAlgn="base" hangingPunct="0">
              <a:spcBef>
                <a:spcPct val="0"/>
              </a:spcBef>
              <a:spcAft>
                <a:spcPct val="0"/>
              </a:spcAft>
              <a:defRPr sz="2800" b="1">
                <a:solidFill>
                  <a:srgbClr val="5C6F7A"/>
                </a:solidFill>
                <a:latin typeface="Calibri" pitchFamily="34" charset="0"/>
              </a:defRPr>
            </a:lvl5pPr>
            <a:lvl6pPr marL="457200" algn="l" defTabSz="457200" rtl="0" fontAlgn="base">
              <a:spcBef>
                <a:spcPct val="0"/>
              </a:spcBef>
              <a:spcAft>
                <a:spcPct val="0"/>
              </a:spcAft>
              <a:defRPr sz="2800" b="1">
                <a:solidFill>
                  <a:srgbClr val="5C6F7A"/>
                </a:solidFill>
                <a:latin typeface="Calibri" pitchFamily="34" charset="0"/>
              </a:defRPr>
            </a:lvl6pPr>
            <a:lvl7pPr marL="914400" algn="l" defTabSz="457200" rtl="0" fontAlgn="base">
              <a:spcBef>
                <a:spcPct val="0"/>
              </a:spcBef>
              <a:spcAft>
                <a:spcPct val="0"/>
              </a:spcAft>
              <a:defRPr sz="2800" b="1">
                <a:solidFill>
                  <a:srgbClr val="5C6F7A"/>
                </a:solidFill>
                <a:latin typeface="Calibri" pitchFamily="34" charset="0"/>
              </a:defRPr>
            </a:lvl7pPr>
            <a:lvl8pPr marL="1371600" algn="l" defTabSz="457200" rtl="0" fontAlgn="base">
              <a:spcBef>
                <a:spcPct val="0"/>
              </a:spcBef>
              <a:spcAft>
                <a:spcPct val="0"/>
              </a:spcAft>
              <a:defRPr sz="2800" b="1">
                <a:solidFill>
                  <a:srgbClr val="5C6F7A"/>
                </a:solidFill>
                <a:latin typeface="Calibri" pitchFamily="34" charset="0"/>
              </a:defRPr>
            </a:lvl8pPr>
            <a:lvl9pPr marL="1828800" algn="l" defTabSz="457200" rtl="0" fontAlgn="base">
              <a:spcBef>
                <a:spcPct val="0"/>
              </a:spcBef>
              <a:spcAft>
                <a:spcPct val="0"/>
              </a:spcAft>
              <a:defRPr sz="2800" b="1">
                <a:solidFill>
                  <a:srgbClr val="5C6F7A"/>
                </a:solidFill>
                <a:latin typeface="Calibri" pitchFamily="34" charset="0"/>
              </a:defRPr>
            </a:lvl9pPr>
          </a:lstStyle>
          <a:p>
            <a:r>
              <a:rPr lang="en-US" sz="3600" dirty="0" smtClean="0"/>
              <a:t>RESULTS</a:t>
            </a:r>
            <a:endParaRPr lang="en-US" sz="3600" dirty="0"/>
          </a:p>
        </p:txBody>
      </p:sp>
    </p:spTree>
    <p:extLst>
      <p:ext uri="{BB962C8B-B14F-4D97-AF65-F5344CB8AC3E}">
        <p14:creationId xmlns:p14="http://schemas.microsoft.com/office/powerpoint/2010/main" val="31480237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2188"/>
          </a:xfrm>
        </p:spPr>
        <p:txBody>
          <a:bodyPr/>
          <a:lstStyle/>
          <a:p>
            <a:r>
              <a:rPr lang="en-US" dirty="0" smtClean="0"/>
              <a:t>Constructing Confidence Intervals with Survey Data</a:t>
            </a:r>
            <a:endParaRPr lang="en-US" dirty="0"/>
          </a:p>
        </p:txBody>
      </p:sp>
      <p:sp>
        <p:nvSpPr>
          <p:cNvPr id="3" name="Content Placeholder 2"/>
          <p:cNvSpPr>
            <a:spLocks noGrp="1"/>
          </p:cNvSpPr>
          <p:nvPr>
            <p:ph idx="1"/>
          </p:nvPr>
        </p:nvSpPr>
        <p:spPr/>
        <p:txBody>
          <a:bodyPr/>
          <a:lstStyle/>
          <a:p>
            <a:r>
              <a:rPr lang="en-US" b="1" dirty="0" smtClean="0"/>
              <a:t>Method 1</a:t>
            </a:r>
            <a:r>
              <a:rPr lang="en-US" dirty="0" smtClean="0"/>
              <a:t>: Group mean imputation with survey data</a:t>
            </a:r>
          </a:p>
          <a:p>
            <a:pPr lvl="1"/>
            <a:r>
              <a:rPr lang="en-US" dirty="0" smtClean="0"/>
              <a:t>Estimate = 36,410,000; CI (35700000 ,</a:t>
            </a:r>
            <a:r>
              <a:rPr lang="en-US" dirty="0"/>
              <a:t>  </a:t>
            </a:r>
            <a:r>
              <a:rPr lang="en-US" dirty="0" smtClean="0"/>
              <a:t>37120000</a:t>
            </a:r>
            <a:r>
              <a:rPr lang="en-US" dirty="0"/>
              <a:t>)  </a:t>
            </a:r>
          </a:p>
          <a:p>
            <a:r>
              <a:rPr lang="en-US" b="1" dirty="0" smtClean="0"/>
              <a:t>Method 2</a:t>
            </a:r>
            <a:r>
              <a:rPr lang="en-US" dirty="0" smtClean="0"/>
              <a:t>: </a:t>
            </a:r>
            <a:r>
              <a:rPr lang="en-US" b="1" dirty="0" smtClean="0">
                <a:solidFill>
                  <a:schemeClr val="tx2"/>
                </a:solidFill>
              </a:rPr>
              <a:t>Multiple imputation</a:t>
            </a:r>
          </a:p>
          <a:p>
            <a:pPr lvl="1"/>
            <a:r>
              <a:rPr lang="en-US" dirty="0" smtClean="0"/>
              <a:t>First step: LOCF or trend-based imputation</a:t>
            </a:r>
          </a:p>
          <a:p>
            <a:pPr lvl="1"/>
            <a:r>
              <a:rPr lang="en-US" dirty="0" smtClean="0"/>
              <a:t>Second step: multiple imputation across 80 MI datasets, using predictive mean matching</a:t>
            </a:r>
          </a:p>
          <a:p>
            <a:pPr lvl="1"/>
            <a:r>
              <a:rPr lang="en-US" dirty="0" smtClean="0"/>
              <a:t>Estimate: 30,887,000; CI</a:t>
            </a:r>
            <a:r>
              <a:rPr lang="en-US" dirty="0"/>
              <a:t>: (30185000 , 31588000)</a:t>
            </a:r>
          </a:p>
          <a:p>
            <a:pPr lvl="1"/>
            <a:endParaRPr lang="en-US" dirty="0"/>
          </a:p>
        </p:txBody>
      </p:sp>
    </p:spTree>
    <p:extLst>
      <p:ext uri="{BB962C8B-B14F-4D97-AF65-F5344CB8AC3E}">
        <p14:creationId xmlns:p14="http://schemas.microsoft.com/office/powerpoint/2010/main" val="182341406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graphicFrame>
        <p:nvGraphicFramePr>
          <p:cNvPr id="5" name="Chart 4"/>
          <p:cNvGraphicFramePr>
            <a:graphicFrameLocks/>
          </p:cNvGraphicFramePr>
          <p:nvPr>
            <p:extLst>
              <p:ext uri="{D42A27DB-BD31-4B8C-83A1-F6EECF244321}">
                <p14:modId xmlns:p14="http://schemas.microsoft.com/office/powerpoint/2010/main" val="500317648"/>
              </p:ext>
            </p:extLst>
          </p:nvPr>
        </p:nvGraphicFramePr>
        <p:xfrm>
          <a:off x="6837528" y="1201004"/>
          <a:ext cx="2142699" cy="462659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a:graphicFrameLocks/>
          </p:cNvGraphicFramePr>
          <p:nvPr>
            <p:extLst>
              <p:ext uri="{D42A27DB-BD31-4B8C-83A1-F6EECF244321}">
                <p14:modId xmlns:p14="http://schemas.microsoft.com/office/powerpoint/2010/main" val="82578896"/>
              </p:ext>
            </p:extLst>
          </p:nvPr>
        </p:nvGraphicFramePr>
        <p:xfrm>
          <a:off x="143302" y="1449149"/>
          <a:ext cx="6694226" cy="491408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7103501" y="1462903"/>
            <a:ext cx="1749197" cy="369332"/>
          </a:xfrm>
          <a:prstGeom prst="rect">
            <a:avLst/>
          </a:prstGeom>
          <a:noFill/>
        </p:spPr>
        <p:txBody>
          <a:bodyPr wrap="none" rtlCol="0">
            <a:spAutoFit/>
          </a:bodyPr>
          <a:lstStyle/>
          <a:p>
            <a:r>
              <a:rPr lang="en-US" b="1" dirty="0" smtClean="0">
                <a:solidFill>
                  <a:prstClr val="black"/>
                </a:solidFill>
              </a:rPr>
              <a:t>Survey based </a:t>
            </a:r>
            <a:endParaRPr lang="en-US" b="1" dirty="0">
              <a:solidFill>
                <a:prstClr val="black"/>
              </a:solidFill>
            </a:endParaRPr>
          </a:p>
        </p:txBody>
      </p:sp>
    </p:spTree>
    <p:extLst>
      <p:ext uri="{BB962C8B-B14F-4D97-AF65-F5344CB8AC3E}">
        <p14:creationId xmlns:p14="http://schemas.microsoft.com/office/powerpoint/2010/main" val="416224199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The Takeaways?</a:t>
            </a:r>
            <a:endParaRPr lang="en-US" sz="3600" dirty="0"/>
          </a:p>
        </p:txBody>
      </p:sp>
      <p:sp>
        <p:nvSpPr>
          <p:cNvPr id="3" name="Content Placeholder 2"/>
          <p:cNvSpPr>
            <a:spLocks noGrp="1"/>
          </p:cNvSpPr>
          <p:nvPr>
            <p:ph idx="1"/>
          </p:nvPr>
        </p:nvSpPr>
        <p:spPr/>
        <p:txBody>
          <a:bodyPr/>
          <a:lstStyle/>
          <a:p>
            <a:r>
              <a:rPr lang="en-US" dirty="0" smtClean="0"/>
              <a:t>Estimates and aggregates based on datasets with missing values must be treated as ranges</a:t>
            </a:r>
          </a:p>
          <a:p>
            <a:r>
              <a:rPr lang="en-US" dirty="0" smtClean="0"/>
              <a:t>Multiple methods used produce different estimates</a:t>
            </a:r>
          </a:p>
          <a:p>
            <a:r>
              <a:rPr lang="en-US" dirty="0" smtClean="0"/>
              <a:t>Use of a single estimate produces a sense of false precision</a:t>
            </a:r>
          </a:p>
          <a:p>
            <a:endParaRPr lang="en-US" dirty="0" smtClean="0"/>
          </a:p>
          <a:p>
            <a:r>
              <a:rPr lang="en-US" dirty="0" smtClean="0"/>
              <a:t>Most importantly, </a:t>
            </a:r>
          </a:p>
          <a:p>
            <a:pPr marL="0" indent="0">
              <a:buNone/>
            </a:pPr>
            <a:r>
              <a:rPr lang="en-US" dirty="0" smtClean="0">
                <a:solidFill>
                  <a:schemeClr val="accent2"/>
                </a:solidFill>
              </a:rPr>
              <a:t>“</a:t>
            </a:r>
            <a:r>
              <a:rPr lang="en-US" dirty="0">
                <a:solidFill>
                  <a:schemeClr val="accent2"/>
                </a:solidFill>
              </a:rPr>
              <a:t>The only really good solution to the missing data problem is not to have any.” </a:t>
            </a:r>
          </a:p>
          <a:p>
            <a:pPr marL="3490913" lvl="1" indent="222250"/>
            <a:r>
              <a:rPr lang="en-US" dirty="0"/>
              <a:t> Allison (2002) </a:t>
            </a:r>
          </a:p>
          <a:p>
            <a:endParaRPr lang="en-US" dirty="0" smtClean="0"/>
          </a:p>
        </p:txBody>
      </p:sp>
    </p:spTree>
    <p:extLst>
      <p:ext uri="{BB962C8B-B14F-4D97-AF65-F5344CB8AC3E}">
        <p14:creationId xmlns:p14="http://schemas.microsoft.com/office/powerpoint/2010/main" val="2436605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185546" cy="992188"/>
          </a:xfrm>
        </p:spPr>
        <p:txBody>
          <a:bodyPr/>
          <a:lstStyle/>
          <a:p>
            <a:r>
              <a:rPr lang="en-US" sz="3200" dirty="0" smtClean="0"/>
              <a:t>When are missing data a problem?</a:t>
            </a:r>
            <a:endParaRPr lang="en-US" sz="3200" dirty="0"/>
          </a:p>
        </p:txBody>
      </p:sp>
      <p:sp>
        <p:nvSpPr>
          <p:cNvPr id="3" name="Content Placeholder 2"/>
          <p:cNvSpPr>
            <a:spLocks noGrp="1"/>
          </p:cNvSpPr>
          <p:nvPr>
            <p:ph idx="1"/>
          </p:nvPr>
        </p:nvSpPr>
        <p:spPr>
          <a:xfrm>
            <a:off x="457200" y="1101725"/>
            <a:ext cx="4401879" cy="5024438"/>
          </a:xfrm>
        </p:spPr>
        <p:txBody>
          <a:bodyPr/>
          <a:lstStyle/>
          <a:p>
            <a:pPr marL="0" indent="0">
              <a:buNone/>
            </a:pPr>
            <a:r>
              <a:rPr lang="en-US" sz="2600" i="1" dirty="0" smtClean="0"/>
              <a:t>“Focusing only on countries with publishable data is likely to be misleading for global policy debates, particularly as many of the countries without data are likely to be furthest from achieving UPE” </a:t>
            </a:r>
            <a:r>
              <a:rPr lang="en-US" sz="2600" dirty="0" smtClean="0"/>
              <a:t>(2014 GMR, p. 54)</a:t>
            </a:r>
          </a:p>
          <a:p>
            <a:pPr marL="0" indent="0">
              <a:buNone/>
            </a:pPr>
            <a:endParaRPr lang="en-US" sz="3200" dirty="0"/>
          </a:p>
          <a:p>
            <a:pPr>
              <a:buClr>
                <a:schemeClr val="accent2"/>
              </a:buClr>
              <a:buFont typeface="Wingdings" panose="05000000000000000000" pitchFamily="2" charset="2"/>
              <a:buChar char="Ø"/>
            </a:pPr>
            <a:r>
              <a:rPr lang="en-US" sz="3600" dirty="0" smtClean="0"/>
              <a:t> </a:t>
            </a:r>
            <a:r>
              <a:rPr lang="en-US" sz="3600" b="1" dirty="0" smtClean="0">
                <a:solidFill>
                  <a:schemeClr val="accent2"/>
                </a:solidFill>
              </a:rPr>
              <a:t>BIAS in observed parameters</a:t>
            </a:r>
            <a:endParaRPr lang="en-US" sz="3600" b="1" dirty="0">
              <a:solidFill>
                <a:schemeClr val="accent2"/>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3520187362"/>
              </p:ext>
            </p:extLst>
          </p:nvPr>
        </p:nvGraphicFramePr>
        <p:xfrm>
          <a:off x="5550195" y="1397000"/>
          <a:ext cx="2548270" cy="3083560"/>
        </p:xfrm>
        <a:graphic>
          <a:graphicData uri="http://schemas.openxmlformats.org/drawingml/2006/table">
            <a:tbl>
              <a:tblPr firstRow="1" bandRow="1">
                <a:tableStyleId>{2D5ABB26-0587-4C30-8999-92F81FD0307C}</a:tableStyleId>
              </a:tblPr>
              <a:tblGrid>
                <a:gridCol w="2548270"/>
              </a:tblGrid>
              <a:tr h="370840">
                <a:tc>
                  <a:txBody>
                    <a:bodyPr/>
                    <a:lstStyle/>
                    <a:p>
                      <a:pPr algn="r"/>
                      <a:r>
                        <a:rPr lang="en-US" dirty="0" smtClean="0"/>
                        <a:t>1</a:t>
                      </a:r>
                      <a:endParaRPr lang="en-US" dirty="0"/>
                    </a:p>
                  </a:txBody>
                  <a:tcPr/>
                </a:tc>
              </a:tr>
              <a:tr h="370840">
                <a:tc>
                  <a:txBody>
                    <a:bodyPr/>
                    <a:lstStyle/>
                    <a:p>
                      <a:pPr algn="r"/>
                      <a:r>
                        <a:rPr lang="en-US" dirty="0" smtClean="0"/>
                        <a:t>…</a:t>
                      </a:r>
                      <a:endParaRPr lang="en-US" dirty="0"/>
                    </a:p>
                  </a:txBody>
                  <a:tcPr>
                    <a:solidFill>
                      <a:srgbClr val="FF0000"/>
                    </a:solidFill>
                  </a:tcPr>
                </a:tc>
              </a:tr>
              <a:tr h="370840">
                <a:tc>
                  <a:txBody>
                    <a:bodyPr/>
                    <a:lstStyle/>
                    <a:p>
                      <a:pPr algn="r"/>
                      <a:r>
                        <a:rPr lang="en-US" dirty="0" smtClean="0"/>
                        <a:t>3</a:t>
                      </a:r>
                      <a:endParaRPr lang="en-US" dirty="0"/>
                    </a:p>
                  </a:txBody>
                  <a:tcPr/>
                </a:tc>
              </a:tr>
              <a:tr h="370840">
                <a:tc>
                  <a:txBody>
                    <a:bodyPr/>
                    <a:lstStyle/>
                    <a:p>
                      <a:pPr algn="r"/>
                      <a:r>
                        <a:rPr lang="en-US" dirty="0" smtClean="0"/>
                        <a:t>…</a:t>
                      </a:r>
                      <a:endParaRPr lang="en-US" dirty="0"/>
                    </a:p>
                  </a:txBody>
                  <a:tcPr>
                    <a:solidFill>
                      <a:srgbClr val="FF0000"/>
                    </a:solidFill>
                  </a:tcPr>
                </a:tc>
              </a:tr>
              <a:tr h="370840">
                <a:tc>
                  <a:txBody>
                    <a:bodyPr/>
                    <a:lstStyle/>
                    <a:p>
                      <a:pPr algn="r"/>
                      <a:r>
                        <a:rPr lang="en-US" dirty="0" smtClean="0"/>
                        <a:t>5</a:t>
                      </a:r>
                      <a:endParaRPr lang="en-US" dirty="0"/>
                    </a:p>
                  </a:txBody>
                  <a:tcPr/>
                </a:tc>
              </a:tr>
              <a:tr h="370840">
                <a:tc>
                  <a:txBody>
                    <a:bodyPr/>
                    <a:lstStyle/>
                    <a:p>
                      <a:pPr algn="r"/>
                      <a:r>
                        <a:rPr lang="en-US" dirty="0" smtClean="0"/>
                        <a:t>…</a:t>
                      </a:r>
                      <a:endParaRPr lang="en-US" dirty="0"/>
                    </a:p>
                  </a:txBody>
                  <a:tcPr>
                    <a:solidFill>
                      <a:srgbClr val="FF0000"/>
                    </a:solidFill>
                  </a:tcPr>
                </a:tc>
              </a:tr>
              <a:tr h="370840">
                <a:tc>
                  <a:txBody>
                    <a:bodyPr/>
                    <a:lstStyle/>
                    <a:p>
                      <a:pPr algn="r"/>
                      <a:r>
                        <a:rPr lang="en-US" u="sng" dirty="0" smtClean="0"/>
                        <a:t>+                         7</a:t>
                      </a:r>
                      <a:endParaRPr lang="en-US" u="sng" dirty="0"/>
                    </a:p>
                  </a:txBody>
                  <a:tcPr/>
                </a:tc>
              </a:tr>
              <a:tr h="370840">
                <a:tc>
                  <a:txBody>
                    <a:bodyPr/>
                    <a:lstStyle/>
                    <a:p>
                      <a:pPr algn="r"/>
                      <a:r>
                        <a:rPr lang="en-US" sz="2600" b="1" dirty="0" smtClean="0"/>
                        <a:t>57,000,000</a:t>
                      </a:r>
                      <a:endParaRPr lang="en-US" sz="2600" b="1" dirty="0"/>
                    </a:p>
                  </a:txBody>
                  <a:tcPr/>
                </a:tc>
              </a:tr>
            </a:tbl>
          </a:graphicData>
        </a:graphic>
      </p:graphicFrame>
    </p:spTree>
    <p:extLst>
      <p:ext uri="{BB962C8B-B14F-4D97-AF65-F5344CB8AC3E}">
        <p14:creationId xmlns:p14="http://schemas.microsoft.com/office/powerpoint/2010/main" val="231625322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Invest in data systems, data quality</a:t>
            </a:r>
          </a:p>
          <a:p>
            <a:endParaRPr lang="en-US" dirty="0"/>
          </a:p>
          <a:p>
            <a:r>
              <a:rPr lang="en-US" dirty="0" smtClean="0"/>
              <a:t>More transparency around data collection, imputation, dissemination.</a:t>
            </a:r>
          </a:p>
          <a:p>
            <a:endParaRPr lang="en-US" dirty="0"/>
          </a:p>
          <a:p>
            <a:r>
              <a:rPr lang="en-US" dirty="0" smtClean="0"/>
              <a:t>Focus on larger trends, ignore small variability</a:t>
            </a:r>
          </a:p>
          <a:p>
            <a:endParaRPr lang="en-US" dirty="0"/>
          </a:p>
          <a:p>
            <a:r>
              <a:rPr lang="en-US" dirty="0" smtClean="0"/>
              <a:t>Post-2015 “data revolution” should focus on issues of data quality</a:t>
            </a:r>
            <a:endParaRPr lang="en-US" dirty="0"/>
          </a:p>
        </p:txBody>
      </p:sp>
    </p:spTree>
    <p:extLst>
      <p:ext uri="{BB962C8B-B14F-4D97-AF65-F5344CB8AC3E}">
        <p14:creationId xmlns:p14="http://schemas.microsoft.com/office/powerpoint/2010/main" val="400070971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15609" y="2424223"/>
            <a:ext cx="3610284" cy="2092881"/>
          </a:xfrm>
          <a:prstGeom prst="rect">
            <a:avLst/>
          </a:prstGeom>
          <a:noFill/>
        </p:spPr>
        <p:txBody>
          <a:bodyPr wrap="none" rtlCol="0">
            <a:spAutoFit/>
          </a:bodyPr>
          <a:lstStyle/>
          <a:p>
            <a:pPr algn="ctr"/>
            <a:r>
              <a:rPr lang="en-US" sz="2800" dirty="0" smtClean="0"/>
              <a:t>Thank you!</a:t>
            </a:r>
          </a:p>
          <a:p>
            <a:pPr algn="ctr"/>
            <a:endParaRPr lang="en-US" sz="2800" dirty="0" smtClean="0"/>
          </a:p>
          <a:p>
            <a:pPr algn="ctr"/>
            <a:r>
              <a:rPr lang="en-US" sz="2800" dirty="0" smtClean="0">
                <a:hlinkClick r:id="rId2"/>
              </a:rPr>
              <a:t>cgale@fhi360.org</a:t>
            </a:r>
            <a:endParaRPr lang="en-US" sz="2800" dirty="0" smtClean="0"/>
          </a:p>
          <a:p>
            <a:pPr algn="ctr"/>
            <a:r>
              <a:rPr lang="en-US" sz="2800" dirty="0" smtClean="0">
                <a:hlinkClick r:id="rId3"/>
              </a:rPr>
              <a:t>comoeva@fhi360.org</a:t>
            </a:r>
            <a:endParaRPr lang="en-US" sz="2800" dirty="0" smtClean="0"/>
          </a:p>
          <a:p>
            <a:pPr algn="ctr"/>
            <a:endParaRPr lang="en-US" dirty="0"/>
          </a:p>
        </p:txBody>
      </p:sp>
    </p:spTree>
    <p:extLst>
      <p:ext uri="{BB962C8B-B14F-4D97-AF65-F5344CB8AC3E}">
        <p14:creationId xmlns:p14="http://schemas.microsoft.com/office/powerpoint/2010/main" val="24882787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09182"/>
            <a:ext cx="7813343" cy="883006"/>
          </a:xfrm>
        </p:spPr>
        <p:txBody>
          <a:bodyPr/>
          <a:lstStyle/>
          <a:p>
            <a:r>
              <a:rPr lang="en-US" dirty="0" smtClean="0"/>
              <a:t>Missing data rates may reach 40% on some indicators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76115290"/>
              </p:ext>
            </p:extLst>
          </p:nvPr>
        </p:nvGraphicFramePr>
        <p:xfrm>
          <a:off x="457200" y="1101725"/>
          <a:ext cx="8229600" cy="50244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379946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SOME THEORY</a:t>
            </a: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33949" y="1792730"/>
            <a:ext cx="4136337" cy="4501874"/>
          </a:xfrm>
          <a:prstGeom prst="rect">
            <a:avLst/>
          </a:prstGeom>
        </p:spPr>
      </p:pic>
      <p:sp>
        <p:nvSpPr>
          <p:cNvPr id="8" name="Title 1"/>
          <p:cNvSpPr txBox="1">
            <a:spLocks/>
          </p:cNvSpPr>
          <p:nvPr/>
        </p:nvSpPr>
        <p:spPr bwMode="auto">
          <a:xfrm>
            <a:off x="313949" y="282575"/>
            <a:ext cx="8640000" cy="79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algn="l" defTabSz="457200" rtl="0" eaLnBrk="0" fontAlgn="base" hangingPunct="0">
              <a:spcBef>
                <a:spcPct val="0"/>
              </a:spcBef>
              <a:spcAft>
                <a:spcPct val="0"/>
              </a:spcAft>
              <a:defRPr sz="4000" b="1" kern="1200" cap="all">
                <a:solidFill>
                  <a:srgbClr val="5C6F7A"/>
                </a:solidFill>
                <a:latin typeface="+mj-lt"/>
                <a:ea typeface="+mj-ea"/>
                <a:cs typeface="+mj-cs"/>
              </a:defRPr>
            </a:lvl1pPr>
            <a:lvl2pPr algn="l" defTabSz="457200" rtl="0" eaLnBrk="0" fontAlgn="base" hangingPunct="0">
              <a:spcBef>
                <a:spcPct val="0"/>
              </a:spcBef>
              <a:spcAft>
                <a:spcPct val="0"/>
              </a:spcAft>
              <a:defRPr sz="2800" b="1">
                <a:solidFill>
                  <a:srgbClr val="5C6F7A"/>
                </a:solidFill>
                <a:latin typeface="Calibri" pitchFamily="34" charset="0"/>
              </a:defRPr>
            </a:lvl2pPr>
            <a:lvl3pPr algn="l" defTabSz="457200" rtl="0" eaLnBrk="0" fontAlgn="base" hangingPunct="0">
              <a:spcBef>
                <a:spcPct val="0"/>
              </a:spcBef>
              <a:spcAft>
                <a:spcPct val="0"/>
              </a:spcAft>
              <a:defRPr sz="2800" b="1">
                <a:solidFill>
                  <a:srgbClr val="5C6F7A"/>
                </a:solidFill>
                <a:latin typeface="Calibri" pitchFamily="34" charset="0"/>
              </a:defRPr>
            </a:lvl3pPr>
            <a:lvl4pPr algn="l" defTabSz="457200" rtl="0" eaLnBrk="0" fontAlgn="base" hangingPunct="0">
              <a:spcBef>
                <a:spcPct val="0"/>
              </a:spcBef>
              <a:spcAft>
                <a:spcPct val="0"/>
              </a:spcAft>
              <a:defRPr sz="2800" b="1">
                <a:solidFill>
                  <a:srgbClr val="5C6F7A"/>
                </a:solidFill>
                <a:latin typeface="Calibri" pitchFamily="34" charset="0"/>
              </a:defRPr>
            </a:lvl4pPr>
            <a:lvl5pPr algn="l" defTabSz="457200" rtl="0" eaLnBrk="0" fontAlgn="base" hangingPunct="0">
              <a:spcBef>
                <a:spcPct val="0"/>
              </a:spcBef>
              <a:spcAft>
                <a:spcPct val="0"/>
              </a:spcAft>
              <a:defRPr sz="2800" b="1">
                <a:solidFill>
                  <a:srgbClr val="5C6F7A"/>
                </a:solidFill>
                <a:latin typeface="Calibri" pitchFamily="34" charset="0"/>
              </a:defRPr>
            </a:lvl5pPr>
            <a:lvl6pPr marL="457200" algn="l" defTabSz="457200" rtl="0" fontAlgn="base">
              <a:spcBef>
                <a:spcPct val="0"/>
              </a:spcBef>
              <a:spcAft>
                <a:spcPct val="0"/>
              </a:spcAft>
              <a:defRPr sz="2800" b="1">
                <a:solidFill>
                  <a:srgbClr val="5C6F7A"/>
                </a:solidFill>
                <a:latin typeface="Calibri" pitchFamily="34" charset="0"/>
              </a:defRPr>
            </a:lvl6pPr>
            <a:lvl7pPr marL="914400" algn="l" defTabSz="457200" rtl="0" fontAlgn="base">
              <a:spcBef>
                <a:spcPct val="0"/>
              </a:spcBef>
              <a:spcAft>
                <a:spcPct val="0"/>
              </a:spcAft>
              <a:defRPr sz="2800" b="1">
                <a:solidFill>
                  <a:srgbClr val="5C6F7A"/>
                </a:solidFill>
                <a:latin typeface="Calibri" pitchFamily="34" charset="0"/>
              </a:defRPr>
            </a:lvl7pPr>
            <a:lvl8pPr marL="1371600" algn="l" defTabSz="457200" rtl="0" fontAlgn="base">
              <a:spcBef>
                <a:spcPct val="0"/>
              </a:spcBef>
              <a:spcAft>
                <a:spcPct val="0"/>
              </a:spcAft>
              <a:defRPr sz="2800" b="1">
                <a:solidFill>
                  <a:srgbClr val="5C6F7A"/>
                </a:solidFill>
                <a:latin typeface="Calibri" pitchFamily="34" charset="0"/>
              </a:defRPr>
            </a:lvl8pPr>
            <a:lvl9pPr marL="1828800" algn="l" defTabSz="457200" rtl="0" fontAlgn="base">
              <a:spcBef>
                <a:spcPct val="0"/>
              </a:spcBef>
              <a:spcAft>
                <a:spcPct val="0"/>
              </a:spcAft>
              <a:defRPr sz="2800" b="1">
                <a:solidFill>
                  <a:srgbClr val="5C6F7A"/>
                </a:solidFill>
                <a:latin typeface="Calibri" pitchFamily="34" charset="0"/>
              </a:defRPr>
            </a:lvl9pPr>
          </a:lstStyle>
          <a:p>
            <a:r>
              <a:rPr lang="en-US" sz="3600" dirty="0" smtClean="0">
                <a:solidFill>
                  <a:schemeClr val="accent2"/>
                </a:solidFill>
              </a:rPr>
              <a:t>2. Are all missing data the same?</a:t>
            </a:r>
            <a:endParaRPr lang="en-US" sz="3600" dirty="0">
              <a:solidFill>
                <a:schemeClr val="accent2"/>
              </a:solidFill>
            </a:endParaRPr>
          </a:p>
        </p:txBody>
      </p:sp>
    </p:spTree>
    <p:extLst>
      <p:ext uri="{BB962C8B-B14F-4D97-AF65-F5344CB8AC3E}">
        <p14:creationId xmlns:p14="http://schemas.microsoft.com/office/powerpoint/2010/main" val="6211523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000" y="282575"/>
            <a:ext cx="8640000" cy="792000"/>
          </a:xfrm>
        </p:spPr>
        <p:txBody>
          <a:bodyPr anchor="t" anchorCtr="0">
            <a:normAutofit/>
          </a:bodyPr>
          <a:lstStyle/>
          <a:p>
            <a:r>
              <a:rPr lang="en-US" sz="3600" dirty="0" smtClean="0"/>
              <a:t>The missing data framework*</a:t>
            </a:r>
            <a:endParaRPr lang="en-US" sz="3600" dirty="0"/>
          </a:p>
        </p:txBody>
      </p:sp>
      <p:sp>
        <p:nvSpPr>
          <p:cNvPr id="3" name="Content Placeholder 2"/>
          <p:cNvSpPr>
            <a:spLocks noGrp="1"/>
          </p:cNvSpPr>
          <p:nvPr>
            <p:ph idx="1"/>
          </p:nvPr>
        </p:nvSpPr>
        <p:spPr>
          <a:xfrm>
            <a:off x="457200" y="1217613"/>
            <a:ext cx="8305800" cy="4876800"/>
          </a:xfrm>
        </p:spPr>
        <p:txBody>
          <a:bodyPr>
            <a:normAutofit/>
          </a:bodyPr>
          <a:lstStyle/>
          <a:p>
            <a:r>
              <a:rPr lang="en-US" b="1" dirty="0" smtClean="0">
                <a:solidFill>
                  <a:schemeClr val="accent2"/>
                </a:solidFill>
              </a:rPr>
              <a:t>Missing Completely at Random (MCAR)</a:t>
            </a:r>
          </a:p>
          <a:p>
            <a:pPr lvl="1">
              <a:buNone/>
            </a:pPr>
            <a:endParaRPr lang="en-US" dirty="0" smtClean="0">
              <a:solidFill>
                <a:schemeClr val="tx2"/>
              </a:solidFill>
            </a:endParaRPr>
          </a:p>
          <a:p>
            <a:pPr lvl="1">
              <a:buNone/>
            </a:pPr>
            <a:r>
              <a:rPr lang="en-US" dirty="0" smtClean="0">
                <a:solidFill>
                  <a:schemeClr val="tx2"/>
                </a:solidFill>
              </a:rPr>
              <a:t>E.g.:</a:t>
            </a:r>
          </a:p>
          <a:p>
            <a:pPr lvl="1" indent="-508000">
              <a:buFont typeface="Courier New" pitchFamily="49" charset="0"/>
              <a:buChar char="o"/>
            </a:pPr>
            <a:r>
              <a:rPr lang="en-US" sz="2600" i="1" dirty="0" smtClean="0">
                <a:solidFill>
                  <a:schemeClr val="accent1"/>
                </a:solidFill>
              </a:rPr>
              <a:t>A random subsample was drawn for an extended survey</a:t>
            </a:r>
          </a:p>
          <a:p>
            <a:pPr marL="234950" lvl="1" indent="0">
              <a:buNone/>
            </a:pPr>
            <a:endParaRPr lang="en-US" sz="2600" i="1" dirty="0" smtClean="0">
              <a:solidFill>
                <a:schemeClr val="accent1"/>
              </a:solidFill>
            </a:endParaRPr>
          </a:p>
          <a:p>
            <a:pPr lvl="1" indent="-508000">
              <a:buFont typeface="Courier New" pitchFamily="49" charset="0"/>
              <a:buChar char="o"/>
            </a:pPr>
            <a:r>
              <a:rPr lang="en-US" sz="2600" i="1" dirty="0" smtClean="0">
                <a:solidFill>
                  <a:schemeClr val="accent1"/>
                </a:solidFill>
              </a:rPr>
              <a:t>Enumerator accidentally flipped pages of questionnaire, skipping a few questions</a:t>
            </a:r>
          </a:p>
          <a:p>
            <a:pPr>
              <a:buNone/>
            </a:pPr>
            <a:endParaRPr lang="en-US" dirty="0" smtClean="0"/>
          </a:p>
          <a:p>
            <a:pPr>
              <a:buNone/>
            </a:pPr>
            <a:endParaRPr lang="en-US" dirty="0"/>
          </a:p>
        </p:txBody>
      </p:sp>
      <p:sp>
        <p:nvSpPr>
          <p:cNvPr id="8" name="TextBox 7"/>
          <p:cNvSpPr txBox="1"/>
          <p:nvPr/>
        </p:nvSpPr>
        <p:spPr>
          <a:xfrm>
            <a:off x="838200" y="5934907"/>
            <a:ext cx="2997937" cy="369332"/>
          </a:xfrm>
          <a:prstGeom prst="rect">
            <a:avLst/>
          </a:prstGeom>
          <a:noFill/>
        </p:spPr>
        <p:txBody>
          <a:bodyPr wrap="none" rtlCol="0">
            <a:spAutoFit/>
          </a:bodyPr>
          <a:lstStyle/>
          <a:p>
            <a:r>
              <a:rPr lang="en-US" b="1" dirty="0" smtClean="0">
                <a:solidFill>
                  <a:schemeClr val="tx2"/>
                </a:solidFill>
              </a:rPr>
              <a:t>* Rubin (1976), Allison (2002)</a:t>
            </a:r>
            <a:endParaRPr lang="en-US" b="1" dirty="0">
              <a:solidFill>
                <a:schemeClr val="tx2"/>
              </a:solidFill>
            </a:endParaRPr>
          </a:p>
        </p:txBody>
      </p:sp>
    </p:spTree>
    <p:extLst>
      <p:ext uri="{BB962C8B-B14F-4D97-AF65-F5344CB8AC3E}">
        <p14:creationId xmlns:p14="http://schemas.microsoft.com/office/powerpoint/2010/main" val="6671225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6478" y="1177636"/>
            <a:ext cx="8755521" cy="5098473"/>
          </a:xfrm>
        </p:spPr>
        <p:txBody>
          <a:bodyPr>
            <a:normAutofit/>
          </a:bodyPr>
          <a:lstStyle/>
          <a:p>
            <a:r>
              <a:rPr lang="en-US" b="1" dirty="0" smtClean="0">
                <a:solidFill>
                  <a:schemeClr val="accent2"/>
                </a:solidFill>
              </a:rPr>
              <a:t>Missing at Random (MAR)</a:t>
            </a:r>
          </a:p>
          <a:p>
            <a:pPr>
              <a:buNone/>
            </a:pPr>
            <a:endParaRPr lang="en-US" dirty="0" smtClean="0"/>
          </a:p>
          <a:p>
            <a:pPr>
              <a:buNone/>
            </a:pPr>
            <a:r>
              <a:rPr lang="en-US" dirty="0" smtClean="0"/>
              <a:t>E.g.: </a:t>
            </a:r>
          </a:p>
          <a:p>
            <a:pPr marL="803275" indent="-346075">
              <a:buFont typeface="Courier New" pitchFamily="49" charset="0"/>
              <a:buChar char="o"/>
            </a:pPr>
            <a:r>
              <a:rPr lang="en-US" sz="2800" i="1" dirty="0" smtClean="0">
                <a:solidFill>
                  <a:schemeClr val="accent1"/>
                </a:solidFill>
              </a:rPr>
              <a:t>Students from low SES, rural areas do not report their parents’ education</a:t>
            </a:r>
          </a:p>
          <a:p>
            <a:pPr marL="457200" indent="0">
              <a:buNone/>
            </a:pPr>
            <a:endParaRPr lang="en-US" sz="2800" i="1" dirty="0" smtClean="0">
              <a:solidFill>
                <a:schemeClr val="accent1"/>
              </a:solidFill>
            </a:endParaRPr>
          </a:p>
          <a:p>
            <a:pPr marL="803275" indent="-346075">
              <a:buFont typeface="Courier New" pitchFamily="49" charset="0"/>
              <a:buChar char="o"/>
            </a:pPr>
            <a:r>
              <a:rPr lang="en-US" sz="2800" i="1" dirty="0" smtClean="0">
                <a:solidFill>
                  <a:schemeClr val="accent1"/>
                </a:solidFill>
              </a:rPr>
              <a:t>Data on road quality missing from remote villages in poor districts</a:t>
            </a:r>
          </a:p>
          <a:p>
            <a:pPr indent="3175">
              <a:buNone/>
            </a:pPr>
            <a:endParaRPr lang="en-US" sz="2600" dirty="0"/>
          </a:p>
        </p:txBody>
      </p:sp>
      <p:sp>
        <p:nvSpPr>
          <p:cNvPr id="4" name="Title 1"/>
          <p:cNvSpPr>
            <a:spLocks noGrp="1"/>
          </p:cNvSpPr>
          <p:nvPr>
            <p:ph type="title"/>
          </p:nvPr>
        </p:nvSpPr>
        <p:spPr>
          <a:xfrm>
            <a:off x="252000" y="282575"/>
            <a:ext cx="8640000" cy="792000"/>
          </a:xfrm>
        </p:spPr>
        <p:txBody>
          <a:bodyPr anchor="t" anchorCtr="0">
            <a:normAutofit/>
          </a:bodyPr>
          <a:lstStyle/>
          <a:p>
            <a:r>
              <a:rPr lang="en-US" dirty="0" smtClean="0"/>
              <a:t>Missing data framework, cont’d</a:t>
            </a:r>
            <a:endParaRPr lang="en-US" dirty="0"/>
          </a:p>
        </p:txBody>
      </p:sp>
      <p:sp>
        <p:nvSpPr>
          <p:cNvPr id="7" name="TextBox 6"/>
          <p:cNvSpPr txBox="1"/>
          <p:nvPr/>
        </p:nvSpPr>
        <p:spPr>
          <a:xfrm>
            <a:off x="570186" y="6017169"/>
            <a:ext cx="2997937" cy="369332"/>
          </a:xfrm>
          <a:prstGeom prst="rect">
            <a:avLst/>
          </a:prstGeom>
          <a:noFill/>
        </p:spPr>
        <p:txBody>
          <a:bodyPr wrap="none" rtlCol="0">
            <a:spAutoFit/>
          </a:bodyPr>
          <a:lstStyle/>
          <a:p>
            <a:r>
              <a:rPr lang="en-US" b="1" dirty="0" smtClean="0">
                <a:solidFill>
                  <a:schemeClr val="tx2"/>
                </a:solidFill>
              </a:rPr>
              <a:t>* Rubin (1976), Allison (2002)</a:t>
            </a:r>
            <a:endParaRPr lang="en-US" b="1" dirty="0">
              <a:solidFill>
                <a:schemeClr val="tx2"/>
              </a:solidFill>
            </a:endParaRPr>
          </a:p>
        </p:txBody>
      </p:sp>
    </p:spTree>
    <p:extLst>
      <p:ext uri="{BB962C8B-B14F-4D97-AF65-F5344CB8AC3E}">
        <p14:creationId xmlns:p14="http://schemas.microsoft.com/office/powerpoint/2010/main" val="30368169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5256" y="1106931"/>
            <a:ext cx="8257309" cy="4893109"/>
          </a:xfrm>
        </p:spPr>
        <p:txBody>
          <a:bodyPr>
            <a:normAutofit/>
          </a:bodyPr>
          <a:lstStyle/>
          <a:p>
            <a:r>
              <a:rPr lang="en-US" b="1" dirty="0" smtClean="0">
                <a:solidFill>
                  <a:schemeClr val="accent2"/>
                </a:solidFill>
              </a:rPr>
              <a:t>Not Missing at Random (NMAR):</a:t>
            </a:r>
            <a:r>
              <a:rPr lang="en-US" b="1" dirty="0" smtClean="0">
                <a:solidFill>
                  <a:schemeClr val="accent1"/>
                </a:solidFill>
              </a:rPr>
              <a:t> </a:t>
            </a:r>
          </a:p>
          <a:p>
            <a:pPr marL="512763" lvl="1" indent="-55563">
              <a:buNone/>
            </a:pPr>
            <a:endParaRPr lang="en-US" i="1" dirty="0" smtClean="0">
              <a:solidFill>
                <a:schemeClr val="accent1"/>
              </a:solidFill>
            </a:endParaRPr>
          </a:p>
          <a:p>
            <a:pPr marL="512763" lvl="1" indent="-55563">
              <a:buNone/>
            </a:pPr>
            <a:r>
              <a:rPr lang="en-US" i="1" dirty="0" smtClean="0">
                <a:solidFill>
                  <a:schemeClr val="accent1"/>
                </a:solidFill>
              </a:rPr>
              <a:t>E.g.: </a:t>
            </a:r>
          </a:p>
          <a:p>
            <a:pPr marL="741363" lvl="1" indent="-347663">
              <a:buFont typeface="Courier New" pitchFamily="49" charset="0"/>
              <a:buChar char="o"/>
            </a:pPr>
            <a:r>
              <a:rPr lang="en-US" i="1" dirty="0" smtClean="0">
                <a:solidFill>
                  <a:schemeClr val="accent1"/>
                </a:solidFill>
              </a:rPr>
              <a:t>People who committed crime less likely to report that they had</a:t>
            </a:r>
          </a:p>
          <a:p>
            <a:pPr marL="741363" lvl="1" indent="-347663">
              <a:buFont typeface="Courier New" pitchFamily="49" charset="0"/>
              <a:buChar char="o"/>
            </a:pPr>
            <a:endParaRPr lang="en-US" i="1" dirty="0" smtClean="0">
              <a:solidFill>
                <a:schemeClr val="accent1"/>
              </a:solidFill>
            </a:endParaRPr>
          </a:p>
          <a:p>
            <a:pPr marL="341313" indent="-347663"/>
            <a:r>
              <a:rPr lang="en-US" dirty="0" smtClean="0"/>
              <a:t>Very difficult mechanism to address and to model (but methods exist)</a:t>
            </a:r>
          </a:p>
        </p:txBody>
      </p:sp>
      <p:sp>
        <p:nvSpPr>
          <p:cNvPr id="9" name="Title 1"/>
          <p:cNvSpPr>
            <a:spLocks noGrp="1"/>
          </p:cNvSpPr>
          <p:nvPr>
            <p:ph type="title"/>
          </p:nvPr>
        </p:nvSpPr>
        <p:spPr>
          <a:xfrm>
            <a:off x="252000" y="282575"/>
            <a:ext cx="8640000" cy="792000"/>
          </a:xfrm>
        </p:spPr>
        <p:txBody>
          <a:bodyPr anchor="t" anchorCtr="0">
            <a:normAutofit/>
          </a:bodyPr>
          <a:lstStyle/>
          <a:p>
            <a:r>
              <a:rPr lang="en-US" dirty="0" smtClean="0"/>
              <a:t>Missing data framework, cont’d</a:t>
            </a:r>
            <a:endParaRPr lang="en-US" dirty="0"/>
          </a:p>
        </p:txBody>
      </p:sp>
      <p:sp>
        <p:nvSpPr>
          <p:cNvPr id="10" name="TextBox 9"/>
          <p:cNvSpPr txBox="1"/>
          <p:nvPr/>
        </p:nvSpPr>
        <p:spPr>
          <a:xfrm>
            <a:off x="838200" y="6000040"/>
            <a:ext cx="2997937" cy="369332"/>
          </a:xfrm>
          <a:prstGeom prst="rect">
            <a:avLst/>
          </a:prstGeom>
          <a:noFill/>
        </p:spPr>
        <p:txBody>
          <a:bodyPr wrap="none" rtlCol="0">
            <a:spAutoFit/>
          </a:bodyPr>
          <a:lstStyle/>
          <a:p>
            <a:r>
              <a:rPr lang="en-US" b="1" dirty="0" smtClean="0">
                <a:solidFill>
                  <a:schemeClr val="tx2"/>
                </a:solidFill>
              </a:rPr>
              <a:t>* Rubin (1976), Allison (2002)</a:t>
            </a:r>
            <a:endParaRPr lang="en-US" b="1" dirty="0">
              <a:solidFill>
                <a:schemeClr val="tx2"/>
              </a:solidFill>
            </a:endParaRPr>
          </a:p>
        </p:txBody>
      </p:sp>
    </p:spTree>
    <p:extLst>
      <p:ext uri="{BB962C8B-B14F-4D97-AF65-F5344CB8AC3E}">
        <p14:creationId xmlns:p14="http://schemas.microsoft.com/office/powerpoint/2010/main" val="33285944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methods</a:t>
            </a:r>
            <a:endParaRPr lang="en-US" dirty="0"/>
          </a:p>
        </p:txBody>
      </p:sp>
      <p:sp>
        <p:nvSpPr>
          <p:cNvPr id="4" name="Title 1"/>
          <p:cNvSpPr txBox="1">
            <a:spLocks/>
          </p:cNvSpPr>
          <p:nvPr/>
        </p:nvSpPr>
        <p:spPr bwMode="auto">
          <a:xfrm>
            <a:off x="457199" y="259306"/>
            <a:ext cx="8037513" cy="732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defTabSz="457200" rtl="0" eaLnBrk="0" fontAlgn="base" hangingPunct="0">
              <a:spcBef>
                <a:spcPct val="0"/>
              </a:spcBef>
              <a:spcAft>
                <a:spcPct val="0"/>
              </a:spcAft>
              <a:defRPr sz="4000" b="1" kern="1200" cap="all">
                <a:solidFill>
                  <a:srgbClr val="5C6F7A"/>
                </a:solidFill>
                <a:latin typeface="+mj-lt"/>
                <a:ea typeface="+mj-ea"/>
                <a:cs typeface="+mj-cs"/>
              </a:defRPr>
            </a:lvl1pPr>
            <a:lvl2pPr algn="l" defTabSz="457200" rtl="0" eaLnBrk="0" fontAlgn="base" hangingPunct="0">
              <a:spcBef>
                <a:spcPct val="0"/>
              </a:spcBef>
              <a:spcAft>
                <a:spcPct val="0"/>
              </a:spcAft>
              <a:defRPr sz="2800" b="1">
                <a:solidFill>
                  <a:srgbClr val="5C6F7A"/>
                </a:solidFill>
                <a:latin typeface="Calibri" pitchFamily="34" charset="0"/>
              </a:defRPr>
            </a:lvl2pPr>
            <a:lvl3pPr algn="l" defTabSz="457200" rtl="0" eaLnBrk="0" fontAlgn="base" hangingPunct="0">
              <a:spcBef>
                <a:spcPct val="0"/>
              </a:spcBef>
              <a:spcAft>
                <a:spcPct val="0"/>
              </a:spcAft>
              <a:defRPr sz="2800" b="1">
                <a:solidFill>
                  <a:srgbClr val="5C6F7A"/>
                </a:solidFill>
                <a:latin typeface="Calibri" pitchFamily="34" charset="0"/>
              </a:defRPr>
            </a:lvl3pPr>
            <a:lvl4pPr algn="l" defTabSz="457200" rtl="0" eaLnBrk="0" fontAlgn="base" hangingPunct="0">
              <a:spcBef>
                <a:spcPct val="0"/>
              </a:spcBef>
              <a:spcAft>
                <a:spcPct val="0"/>
              </a:spcAft>
              <a:defRPr sz="2800" b="1">
                <a:solidFill>
                  <a:srgbClr val="5C6F7A"/>
                </a:solidFill>
                <a:latin typeface="Calibri" pitchFamily="34" charset="0"/>
              </a:defRPr>
            </a:lvl4pPr>
            <a:lvl5pPr algn="l" defTabSz="457200" rtl="0" eaLnBrk="0" fontAlgn="base" hangingPunct="0">
              <a:spcBef>
                <a:spcPct val="0"/>
              </a:spcBef>
              <a:spcAft>
                <a:spcPct val="0"/>
              </a:spcAft>
              <a:defRPr sz="2800" b="1">
                <a:solidFill>
                  <a:srgbClr val="5C6F7A"/>
                </a:solidFill>
                <a:latin typeface="Calibri" pitchFamily="34" charset="0"/>
              </a:defRPr>
            </a:lvl5pPr>
            <a:lvl6pPr marL="457200" algn="l" defTabSz="457200" rtl="0" fontAlgn="base">
              <a:spcBef>
                <a:spcPct val="0"/>
              </a:spcBef>
              <a:spcAft>
                <a:spcPct val="0"/>
              </a:spcAft>
              <a:defRPr sz="2800" b="1">
                <a:solidFill>
                  <a:srgbClr val="5C6F7A"/>
                </a:solidFill>
                <a:latin typeface="Calibri" pitchFamily="34" charset="0"/>
              </a:defRPr>
            </a:lvl6pPr>
            <a:lvl7pPr marL="914400" algn="l" defTabSz="457200" rtl="0" fontAlgn="base">
              <a:spcBef>
                <a:spcPct val="0"/>
              </a:spcBef>
              <a:spcAft>
                <a:spcPct val="0"/>
              </a:spcAft>
              <a:defRPr sz="2800" b="1">
                <a:solidFill>
                  <a:srgbClr val="5C6F7A"/>
                </a:solidFill>
                <a:latin typeface="Calibri" pitchFamily="34" charset="0"/>
              </a:defRPr>
            </a:lvl7pPr>
            <a:lvl8pPr marL="1371600" algn="l" defTabSz="457200" rtl="0" fontAlgn="base">
              <a:spcBef>
                <a:spcPct val="0"/>
              </a:spcBef>
              <a:spcAft>
                <a:spcPct val="0"/>
              </a:spcAft>
              <a:defRPr sz="2800" b="1">
                <a:solidFill>
                  <a:srgbClr val="5C6F7A"/>
                </a:solidFill>
                <a:latin typeface="Calibri" pitchFamily="34" charset="0"/>
              </a:defRPr>
            </a:lvl8pPr>
            <a:lvl9pPr marL="1828800" algn="l" defTabSz="457200" rtl="0" fontAlgn="base">
              <a:spcBef>
                <a:spcPct val="0"/>
              </a:spcBef>
              <a:spcAft>
                <a:spcPct val="0"/>
              </a:spcAft>
              <a:defRPr sz="2800" b="1">
                <a:solidFill>
                  <a:srgbClr val="5C6F7A"/>
                </a:solidFill>
                <a:latin typeface="Calibri" pitchFamily="34" charset="0"/>
              </a:defRPr>
            </a:lvl9pPr>
          </a:lstStyle>
          <a:p>
            <a:r>
              <a:rPr lang="en-US" sz="3600" dirty="0" smtClean="0">
                <a:solidFill>
                  <a:schemeClr val="accent2"/>
                </a:solidFill>
              </a:rPr>
              <a:t>3. What to do about missing data?</a:t>
            </a:r>
            <a:endParaRPr lang="en-US" sz="3600" dirty="0">
              <a:solidFill>
                <a:schemeClr val="accent2"/>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24102" y="2524836"/>
            <a:ext cx="3601493" cy="3484444"/>
          </a:xfrm>
          <a:prstGeom prst="rect">
            <a:avLst/>
          </a:prstGeom>
        </p:spPr>
      </p:pic>
    </p:spTree>
    <p:extLst>
      <p:ext uri="{BB962C8B-B14F-4D97-AF65-F5344CB8AC3E}">
        <p14:creationId xmlns:p14="http://schemas.microsoft.com/office/powerpoint/2010/main" val="2725901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ags/tag1.xml><?xml version="1.0" encoding="utf-8"?>
<p:tagLst xmlns:a="http://schemas.openxmlformats.org/drawingml/2006/main" xmlns:r="http://schemas.openxmlformats.org/officeDocument/2006/relationships" xmlns:p="http://schemas.openxmlformats.org/presentationml/2006/main">
  <p:tag name="SHPNAME" val="Footer"/>
</p:tagLst>
</file>

<file path=ppt/tags/tag2.xml><?xml version="1.0" encoding="utf-8"?>
<p:tagLst xmlns:a="http://schemas.openxmlformats.org/drawingml/2006/main" xmlns:r="http://schemas.openxmlformats.org/officeDocument/2006/relationships" xmlns:p="http://schemas.openxmlformats.org/presentationml/2006/main">
  <p:tag name="SHPNAME" val="DRAF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Grant Thornton Report Template v3.0.1">
  <a:themeElements>
    <a:clrScheme name="Grant Thornton Purple">
      <a:dk1>
        <a:srgbClr val="000000"/>
      </a:dk1>
      <a:lt1>
        <a:srgbClr val="FFFFFF"/>
      </a:lt1>
      <a:dk2>
        <a:srgbClr val="DBDBDB"/>
      </a:dk2>
      <a:lt2>
        <a:srgbClr val="4D4D4D"/>
      </a:lt2>
      <a:accent1>
        <a:srgbClr val="4B2D7F"/>
      </a:accent1>
      <a:accent2>
        <a:srgbClr val="6F5799"/>
      </a:accent2>
      <a:accent3>
        <a:srgbClr val="816CA5"/>
      </a:accent3>
      <a:accent4>
        <a:srgbClr val="A596BF"/>
      </a:accent4>
      <a:accent5>
        <a:srgbClr val="B7ABCC"/>
      </a:accent5>
      <a:accent6>
        <a:srgbClr val="DBD3E5"/>
      </a:accent6>
      <a:hlink>
        <a:srgbClr val="B7ABCC"/>
      </a:hlink>
      <a:folHlink>
        <a:srgbClr val="DBD3E5"/>
      </a:folHlink>
    </a:clrScheme>
    <a:fontScheme name="Grant Thornton Report Template">
      <a:majorFont>
        <a:latin typeface="Arial"/>
        <a:ea typeface=""/>
        <a:cs typeface=""/>
      </a:majorFont>
      <a:minorFont>
        <a:latin typeface="Arial"/>
        <a:ea typeface=""/>
        <a:cs typeface=""/>
      </a:minorFont>
    </a:fontScheme>
    <a:fmtScheme name="Grant Thornton Report Template">
      <a:fillStyleLst>
        <a:solidFill>
          <a:schemeClr val="phClr"/>
        </a:solidFill>
        <a:solidFill>
          <a:schemeClr val="phClr">
            <a:tint val="80000"/>
          </a:schemeClr>
        </a:solidFill>
        <a:solidFill>
          <a:schemeClr val="phClr">
            <a:tint val="60000"/>
          </a:schemeClr>
        </a:solidFill>
      </a:fillStyleLst>
      <a:lnStyleLst>
        <a:ln w="3175" cap="flat" cmpd="sng" algn="ctr">
          <a:solidFill>
            <a:schemeClr val="phClr"/>
          </a:solidFill>
          <a:prstDash val="solid"/>
        </a:ln>
        <a:ln w="6350" cap="flat" cmpd="sng" algn="ctr">
          <a:solidFill>
            <a:schemeClr val="phClr"/>
          </a:solidFill>
          <a:prstDash val="solid"/>
        </a:ln>
        <a:ln w="95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tint val="60000"/>
          </a:schemeClr>
        </a:solidFill>
        <a:solidFill>
          <a:schemeClr val="phClr">
            <a:tint val="80000"/>
          </a:schemeClr>
        </a:solidFill>
        <a:solidFill>
          <a:schemeClr val="phClr"/>
        </a:solidFill>
      </a:bgFillStyleLst>
    </a:fmtScheme>
  </a:themeElements>
  <a:objectDefaults>
    <a:spDef>
      <a:spPr bwMode="auto">
        <a:solidFill>
          <a:srgbClr val="DDDDDD"/>
        </a:solidFill>
        <a:ln w="3175" cap="flat" cmpd="sng" algn="ctr">
          <a:solidFill>
            <a:srgbClr val="808080"/>
          </a:solidFill>
          <a:prstDash val="solid"/>
          <a:round/>
          <a:headEnd type="none" w="med" len="med"/>
          <a:tailEnd type="none" w="med" len="med"/>
        </a:ln>
        <a:effectLst/>
      </a:spPr>
      <a:bodyPr vert="horz" wrap="none" lIns="54000" tIns="54000" rIns="54000" bIns="54000" numCol="1" rtlCol="0"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sz="900" b="0" i="0" u="none" strike="noStrike" cap="none" normalizeH="0" baseline="0" smtClean="0">
            <a:ln>
              <a:noFill/>
            </a:ln>
            <a:solidFill>
              <a:schemeClr val="tx1"/>
            </a:solidFill>
            <a:effectLst/>
            <a:latin typeface="Arial" charset="0"/>
          </a:defRPr>
        </a:defPPr>
      </a:lstStyle>
    </a:spDef>
    <a:lnDef>
      <a:spPr bwMode="auto">
        <a:solidFill>
          <a:srgbClr val="DDDDDD"/>
        </a:solidFill>
        <a:ln w="3175" cap="flat" cmpd="sng" algn="ctr">
          <a:solidFill>
            <a:srgbClr val="808080"/>
          </a:solidFill>
          <a:prstDash val="solid"/>
          <a:round/>
          <a:headEnd type="none" w="med" len="med"/>
          <a:tailEnd type="none" w="med" len="med"/>
        </a:ln>
        <a:effectLst/>
      </a:spPr>
      <a:bodyPr/>
      <a:lstStyle/>
    </a:lnDef>
    <a:txDef>
      <a:spPr>
        <a:noFill/>
      </a:spPr>
      <a:bodyPr wrap="square" rtlCol="0">
        <a:spAutoFit/>
      </a:bodyPr>
      <a:lstStyle>
        <a:defPPr>
          <a:defRPr sz="1000" dirty="0" err="1" smtClean="0"/>
        </a:defPPr>
      </a:lstStyle>
    </a:txDef>
  </a:objectDefaults>
  <a:extraClrSchemeLst>
    <a:extraClrScheme>
      <a:clrScheme name="Grant Thornton Report Template v3.0.1 1">
        <a:dk1>
          <a:srgbClr val="DBDBDB"/>
        </a:dk1>
        <a:lt1>
          <a:srgbClr val="FFFFFF"/>
        </a:lt1>
        <a:dk2>
          <a:srgbClr val="000000"/>
        </a:dk2>
        <a:lt2>
          <a:srgbClr val="4D4D4D"/>
        </a:lt2>
        <a:accent1>
          <a:srgbClr val="4B2D7F"/>
        </a:accent1>
        <a:accent2>
          <a:srgbClr val="6F5799"/>
        </a:accent2>
        <a:accent3>
          <a:srgbClr val="AAAAAA"/>
        </a:accent3>
        <a:accent4>
          <a:srgbClr val="DADADA"/>
        </a:accent4>
        <a:accent5>
          <a:srgbClr val="B1ADC0"/>
        </a:accent5>
        <a:accent6>
          <a:srgbClr val="644E8A"/>
        </a:accent6>
        <a:hlink>
          <a:srgbClr val="B7ABCC"/>
        </a:hlink>
        <a:folHlink>
          <a:srgbClr val="DBD3E5"/>
        </a:folHlink>
      </a:clrScheme>
      <a:clrMap bg1="dk2" tx1="lt1" bg2="dk1" tx2="lt2" accent1="accent1" accent2="accent2" accent3="accent3" accent4="accent4" accent5="accent5" accent6="accent6" hlink="hlink" folHlink="folHlink"/>
    </a:extraClrScheme>
    <a:extraClrScheme>
      <a:clrScheme name="Grant Thornton Report Template v3.0.1 2">
        <a:dk1>
          <a:srgbClr val="DBDBDB"/>
        </a:dk1>
        <a:lt1>
          <a:srgbClr val="FFFFFF"/>
        </a:lt1>
        <a:dk2>
          <a:srgbClr val="000000"/>
        </a:dk2>
        <a:lt2>
          <a:srgbClr val="4D4D4D"/>
        </a:lt2>
        <a:accent1>
          <a:srgbClr val="0000CE"/>
        </a:accent1>
        <a:accent2>
          <a:srgbClr val="3333F2"/>
        </a:accent2>
        <a:accent3>
          <a:srgbClr val="AAAAAA"/>
        </a:accent3>
        <a:accent4>
          <a:srgbClr val="DADADA"/>
        </a:accent4>
        <a:accent5>
          <a:srgbClr val="AAAAE3"/>
        </a:accent5>
        <a:accent6>
          <a:srgbClr val="2D2DDB"/>
        </a:accent6>
        <a:hlink>
          <a:srgbClr val="8799FF"/>
        </a:hlink>
        <a:folHlink>
          <a:srgbClr val="BACCFF"/>
        </a:folHlink>
      </a:clrScheme>
      <a:clrMap bg1="dk2" tx1="lt1" bg2="dk1" tx2="lt2" accent1="accent1" accent2="accent2" accent3="accent3" accent4="accent4" accent5="accent5" accent6="accent6" hlink="hlink" folHlink="folHlink"/>
    </a:extraClrScheme>
    <a:extraClrScheme>
      <a:clrScheme name="Grant Thornton Report Template v3.0.1 3">
        <a:dk1>
          <a:srgbClr val="DBDBDB"/>
        </a:dk1>
        <a:lt1>
          <a:srgbClr val="FFFFFF"/>
        </a:lt1>
        <a:dk2>
          <a:srgbClr val="000000"/>
        </a:dk2>
        <a:lt2>
          <a:srgbClr val="4D4D4D"/>
        </a:lt2>
        <a:accent1>
          <a:srgbClr val="319C31"/>
        </a:accent1>
        <a:accent2>
          <a:srgbClr val="5AB05A"/>
        </a:accent2>
        <a:accent3>
          <a:srgbClr val="AAAAAA"/>
        </a:accent3>
        <a:accent4>
          <a:srgbClr val="DADADA"/>
        </a:accent4>
        <a:accent5>
          <a:srgbClr val="ADCBAD"/>
        </a:accent5>
        <a:accent6>
          <a:srgbClr val="519F51"/>
        </a:accent6>
        <a:hlink>
          <a:srgbClr val="ADD7AD"/>
        </a:hlink>
        <a:folHlink>
          <a:srgbClr val="D6EBD6"/>
        </a:folHlink>
      </a:clrScheme>
      <a:clrMap bg1="dk2" tx1="lt1" bg2="dk1" tx2="lt2" accent1="accent1" accent2="accent2" accent3="accent3" accent4="accent4" accent5="accent5" accent6="accent6" hlink="hlink" folHlink="folHlink"/>
    </a:extraClrScheme>
    <a:extraClrScheme>
      <a:clrScheme name="Grant Thornton Report Template v3.0.1 4">
        <a:dk1>
          <a:srgbClr val="DBDBDB"/>
        </a:dk1>
        <a:lt1>
          <a:srgbClr val="FFFFFF"/>
        </a:lt1>
        <a:dk2>
          <a:srgbClr val="000000"/>
        </a:dk2>
        <a:lt2>
          <a:srgbClr val="4D4D4D"/>
        </a:lt2>
        <a:accent1>
          <a:srgbClr val="FF6300"/>
        </a:accent1>
        <a:accent2>
          <a:srgbClr val="FF8233"/>
        </a:accent2>
        <a:accent3>
          <a:srgbClr val="AAAAAA"/>
        </a:accent3>
        <a:accent4>
          <a:srgbClr val="DADADA"/>
        </a:accent4>
        <a:accent5>
          <a:srgbClr val="FFB7AA"/>
        </a:accent5>
        <a:accent6>
          <a:srgbClr val="E7752D"/>
        </a:accent6>
        <a:hlink>
          <a:srgbClr val="FFC199"/>
        </a:hlink>
        <a:folHlink>
          <a:srgbClr val="FFE0CC"/>
        </a:folHlink>
      </a:clrScheme>
      <a:clrMap bg1="dk2" tx1="lt1" bg2="dk1" tx2="lt2" accent1="accent1" accent2="accent2" accent3="accent3" accent4="accent4" accent5="accent5" accent6="accent6" hlink="hlink" folHlink="folHlink"/>
    </a:extraClrScheme>
    <a:extraClrScheme>
      <a:clrScheme name="Grant Thornton Report Template v3.0.1 5">
        <a:dk1>
          <a:srgbClr val="DBDBDB"/>
        </a:dk1>
        <a:lt1>
          <a:srgbClr val="FFFFFF"/>
        </a:lt1>
        <a:dk2>
          <a:srgbClr val="000000"/>
        </a:dk2>
        <a:lt2>
          <a:srgbClr val="4D4D4D"/>
        </a:lt2>
        <a:accent1>
          <a:srgbClr val="CE0000"/>
        </a:accent1>
        <a:accent2>
          <a:srgbClr val="D83333"/>
        </a:accent2>
        <a:accent3>
          <a:srgbClr val="AAAAAA"/>
        </a:accent3>
        <a:accent4>
          <a:srgbClr val="DADADA"/>
        </a:accent4>
        <a:accent5>
          <a:srgbClr val="E3AAAA"/>
        </a:accent5>
        <a:accent6>
          <a:srgbClr val="C42D2D"/>
        </a:accent6>
        <a:hlink>
          <a:srgbClr val="EB9999"/>
        </a:hlink>
        <a:folHlink>
          <a:srgbClr val="F5CCCC"/>
        </a:folHlink>
      </a:clrScheme>
      <a:clrMap bg1="dk2" tx1="lt1" bg2="dk1" tx2="lt2" accent1="accent1" accent2="accent2" accent3="accent3" accent4="accent4" accent5="accent5" accent6="accent6" hlink="hlink" folHlink="folHlink"/>
    </a:extraClrScheme>
    <a:extraClrScheme>
      <a:clrScheme name="Grant Thornton Report Template v3.0.1 6">
        <a:dk1>
          <a:srgbClr val="DBDBDB"/>
        </a:dk1>
        <a:lt1>
          <a:srgbClr val="FFFFFF"/>
        </a:lt1>
        <a:dk2>
          <a:srgbClr val="000000"/>
        </a:dk2>
        <a:lt2>
          <a:srgbClr val="4D4D4D"/>
        </a:lt2>
        <a:accent1>
          <a:srgbClr val="CE009C"/>
        </a:accent1>
        <a:accent2>
          <a:srgbClr val="D833B0"/>
        </a:accent2>
        <a:accent3>
          <a:srgbClr val="AAAAAA"/>
        </a:accent3>
        <a:accent4>
          <a:srgbClr val="DADADA"/>
        </a:accent4>
        <a:accent5>
          <a:srgbClr val="E3AACB"/>
        </a:accent5>
        <a:accent6>
          <a:srgbClr val="C42D9F"/>
        </a:accent6>
        <a:hlink>
          <a:srgbClr val="EB99D7"/>
        </a:hlink>
        <a:folHlink>
          <a:srgbClr val="F5CCEB"/>
        </a:folHlink>
      </a:clrScheme>
      <a:clrMap bg1="dk2" tx1="lt1" bg2="dk1" tx2="lt2" accent1="accent1" accent2="accent2" accent3="accent3" accent4="accent4" accent5="accent5" accent6="accent6" hlink="hlink" folHlink="folHlink"/>
    </a:extraClrScheme>
    <a:extraClrScheme>
      <a:clrScheme name="Grant Thornton Report Template v3.0.1 7">
        <a:dk1>
          <a:srgbClr val="DBDBDB"/>
        </a:dk1>
        <a:lt1>
          <a:srgbClr val="FFFFFF"/>
        </a:lt1>
        <a:dk2>
          <a:srgbClr val="000000"/>
        </a:dk2>
        <a:lt2>
          <a:srgbClr val="4D4D4D"/>
        </a:lt2>
        <a:accent1>
          <a:srgbClr val="9C63FF"/>
        </a:accent1>
        <a:accent2>
          <a:srgbClr val="B082FF"/>
        </a:accent2>
        <a:accent3>
          <a:srgbClr val="AAAAAA"/>
        </a:accent3>
        <a:accent4>
          <a:srgbClr val="DADADA"/>
        </a:accent4>
        <a:accent5>
          <a:srgbClr val="CBB7FF"/>
        </a:accent5>
        <a:accent6>
          <a:srgbClr val="9F75E7"/>
        </a:accent6>
        <a:hlink>
          <a:srgbClr val="D7C1FF"/>
        </a:hlink>
        <a:folHlink>
          <a:srgbClr val="EBE0FF"/>
        </a:folHlink>
      </a:clrScheme>
      <a:clrMap bg1="dk2" tx1="lt1" bg2="dk1" tx2="lt2" accent1="accent1" accent2="accent2" accent3="accent3" accent4="accent4" accent5="accent5" accent6="accent6" hlink="hlink" folHlink="folHlink"/>
    </a:extraClrScheme>
    <a:extraClrScheme>
      <a:clrScheme name="Grant Thornton Report Template v3.0.1 8">
        <a:dk1>
          <a:srgbClr val="DBDBDB"/>
        </a:dk1>
        <a:lt1>
          <a:srgbClr val="FFFFFF"/>
        </a:lt1>
        <a:dk2>
          <a:srgbClr val="000000"/>
        </a:dk2>
        <a:lt2>
          <a:srgbClr val="4D4D4D"/>
        </a:lt2>
        <a:accent1>
          <a:srgbClr val="76B900"/>
        </a:accent1>
        <a:accent2>
          <a:srgbClr val="91C733"/>
        </a:accent2>
        <a:accent3>
          <a:srgbClr val="AAAAAA"/>
        </a:accent3>
        <a:accent4>
          <a:srgbClr val="DADADA"/>
        </a:accent4>
        <a:accent5>
          <a:srgbClr val="BDD9AA"/>
        </a:accent5>
        <a:accent6>
          <a:srgbClr val="83B42D"/>
        </a:accent6>
        <a:hlink>
          <a:srgbClr val="C8E399"/>
        </a:hlink>
        <a:folHlink>
          <a:srgbClr val="E4F1CC"/>
        </a:folHlink>
      </a:clrScheme>
      <a:clrMap bg1="dk2" tx1="lt1" bg2="dk1" tx2="lt2" accent1="accent1" accent2="accent2" accent3="accent3" accent4="accent4" accent5="accent5" accent6="accent6" hlink="hlink" folHlink="folHlink"/>
    </a:extraClrScheme>
    <a:extraClrScheme>
      <a:clrScheme name="Grant Thornton Report Template v3.0.1 9">
        <a:dk1>
          <a:srgbClr val="DBDBDB"/>
        </a:dk1>
        <a:lt1>
          <a:srgbClr val="FFFFFF"/>
        </a:lt1>
        <a:dk2>
          <a:srgbClr val="000000"/>
        </a:dk2>
        <a:lt2>
          <a:srgbClr val="4D4D4D"/>
        </a:lt2>
        <a:accent1>
          <a:srgbClr val="CD5807"/>
        </a:accent1>
        <a:accent2>
          <a:srgbClr val="D77939"/>
        </a:accent2>
        <a:accent3>
          <a:srgbClr val="AAAAAA"/>
        </a:accent3>
        <a:accent4>
          <a:srgbClr val="DADADA"/>
        </a:accent4>
        <a:accent5>
          <a:srgbClr val="E3B4AA"/>
        </a:accent5>
        <a:accent6>
          <a:srgbClr val="C36D33"/>
        </a:accent6>
        <a:hlink>
          <a:srgbClr val="EBBC9C"/>
        </a:hlink>
        <a:folHlink>
          <a:srgbClr val="F5DECD"/>
        </a:folHlink>
      </a:clrScheme>
      <a:clrMap bg1="dk2" tx1="lt1" bg2="dk1" tx2="lt2" accent1="accent1" accent2="accent2" accent3="accent3" accent4="accent4" accent5="accent5" accent6="accent6" hlink="hlink" folHlink="folHlink"/>
    </a:extraClrScheme>
    <a:extraClrScheme>
      <a:clrScheme name="Grant Thornton Report Template v3.0.1 10">
        <a:dk1>
          <a:srgbClr val="DBDBDB"/>
        </a:dk1>
        <a:lt1>
          <a:srgbClr val="FFFFFF"/>
        </a:lt1>
        <a:dk2>
          <a:srgbClr val="000000"/>
        </a:dk2>
        <a:lt2>
          <a:srgbClr val="4D4D4D"/>
        </a:lt2>
        <a:accent1>
          <a:srgbClr val="902147"/>
        </a:accent1>
        <a:accent2>
          <a:srgbClr val="A64D6C"/>
        </a:accent2>
        <a:accent3>
          <a:srgbClr val="AAAAAA"/>
        </a:accent3>
        <a:accent4>
          <a:srgbClr val="DADADA"/>
        </a:accent4>
        <a:accent5>
          <a:srgbClr val="C6ABB1"/>
        </a:accent5>
        <a:accent6>
          <a:srgbClr val="964561"/>
        </a:accent6>
        <a:hlink>
          <a:srgbClr val="D3A6B5"/>
        </a:hlink>
        <a:folHlink>
          <a:srgbClr val="E9D3DA"/>
        </a:folHlink>
      </a:clrScheme>
      <a:clrMap bg1="dk2" tx1="lt1" bg2="dk1" tx2="lt2" accent1="accent1" accent2="accent2" accent3="accent3" accent4="accent4" accent5="accent5" accent6="accent6" hlink="hlink" folHlink="folHlink"/>
    </a:extraClrScheme>
    <a:extraClrScheme>
      <a:clrScheme name="Grant Thornton Report Template v3.0.1 11">
        <a:dk1>
          <a:srgbClr val="DBDBDB"/>
        </a:dk1>
        <a:lt1>
          <a:srgbClr val="FFFFFF"/>
        </a:lt1>
        <a:dk2>
          <a:srgbClr val="000000"/>
        </a:dk2>
        <a:lt2>
          <a:srgbClr val="4D4D4D"/>
        </a:lt2>
        <a:accent1>
          <a:srgbClr val="8B9000"/>
        </a:accent1>
        <a:accent2>
          <a:srgbClr val="A2A633"/>
        </a:accent2>
        <a:accent3>
          <a:srgbClr val="AAAAAA"/>
        </a:accent3>
        <a:accent4>
          <a:srgbClr val="DADADA"/>
        </a:accent4>
        <a:accent5>
          <a:srgbClr val="C4C6AA"/>
        </a:accent5>
        <a:accent6>
          <a:srgbClr val="92962D"/>
        </a:accent6>
        <a:hlink>
          <a:srgbClr val="D1D399"/>
        </a:hlink>
        <a:folHlink>
          <a:srgbClr val="E8E9CC"/>
        </a:folHlink>
      </a:clrScheme>
      <a:clrMap bg1="dk2" tx1="lt1" bg2="dk1" tx2="lt2" accent1="accent1" accent2="accent2" accent3="accent3" accent4="accent4" accent5="accent5" accent6="accent6" hlink="hlink" folHlink="folHlink"/>
    </a:extraClrScheme>
    <a:extraClrScheme>
      <a:clrScheme name="Grant Thornton Report Template v3.0.1 12">
        <a:dk1>
          <a:srgbClr val="DBDBDB"/>
        </a:dk1>
        <a:lt1>
          <a:srgbClr val="FFFFFF"/>
        </a:lt1>
        <a:dk2>
          <a:srgbClr val="000000"/>
        </a:dk2>
        <a:lt2>
          <a:srgbClr val="4D4D4D"/>
        </a:lt2>
        <a:accent1>
          <a:srgbClr val="EBAB00"/>
        </a:accent1>
        <a:accent2>
          <a:srgbClr val="EFBC33"/>
        </a:accent2>
        <a:accent3>
          <a:srgbClr val="AAAAAA"/>
        </a:accent3>
        <a:accent4>
          <a:srgbClr val="DADADA"/>
        </a:accent4>
        <a:accent5>
          <a:srgbClr val="F3D2AA"/>
        </a:accent5>
        <a:accent6>
          <a:srgbClr val="D9AA2D"/>
        </a:accent6>
        <a:hlink>
          <a:srgbClr val="F7DD99"/>
        </a:hlink>
        <a:folHlink>
          <a:srgbClr val="FBEECC"/>
        </a:folHlink>
      </a:clrScheme>
      <a:clrMap bg1="dk2" tx1="lt1" bg2="dk1" tx2="lt2" accent1="accent1" accent2="accent2" accent3="accent3" accent4="accent4" accent5="accent5" accent6="accent6" hlink="hlink" folHlink="folHlink"/>
    </a:extraClrScheme>
    <a:extraClrScheme>
      <a:clrScheme name="Grant Thornton Report Template v3.0.1 13">
        <a:dk1>
          <a:srgbClr val="DBDBDB"/>
        </a:dk1>
        <a:lt1>
          <a:srgbClr val="FFFFFF"/>
        </a:lt1>
        <a:dk2>
          <a:srgbClr val="000000"/>
        </a:dk2>
        <a:lt2>
          <a:srgbClr val="4D4D4D"/>
        </a:lt2>
        <a:accent1>
          <a:srgbClr val="006652"/>
        </a:accent1>
        <a:accent2>
          <a:srgbClr val="338575"/>
        </a:accent2>
        <a:accent3>
          <a:srgbClr val="AAAAAA"/>
        </a:accent3>
        <a:accent4>
          <a:srgbClr val="DADADA"/>
        </a:accent4>
        <a:accent5>
          <a:srgbClr val="AAB8B3"/>
        </a:accent5>
        <a:accent6>
          <a:srgbClr val="2D7869"/>
        </a:accent6>
        <a:hlink>
          <a:srgbClr val="99C2BA"/>
        </a:hlink>
        <a:folHlink>
          <a:srgbClr val="CCE0DC"/>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A54D3968DDC3C41AC8211EF6B5006E3" ma:contentTypeVersion="1" ma:contentTypeDescription="Create a new document." ma:contentTypeScope="" ma:versionID="c7b330efbe2a581dda1c0edb0cf85614">
  <xsd:schema xmlns:xsd="http://www.w3.org/2001/XMLSchema" xmlns:p="http://schemas.microsoft.com/office/2006/metadata/properties" xmlns:ns2="85b172ae-93a2-46db-9f62-b2f8ab1e5642" targetNamespace="http://schemas.microsoft.com/office/2006/metadata/properties" ma:root="true" ma:fieldsID="c2aa65ef3a8276e6d2a38bc40109b62d" ns2:_="">
    <xsd:import namespace="85b172ae-93a2-46db-9f62-b2f8ab1e5642"/>
    <xsd:element name="properties">
      <xsd:complexType>
        <xsd:sequence>
          <xsd:element name="documentManagement">
            <xsd:complexType>
              <xsd:all>
                <xsd:element ref="ns2:AVMDescription" minOccurs="0"/>
              </xsd:all>
            </xsd:complexType>
          </xsd:element>
        </xsd:sequence>
      </xsd:complexType>
    </xsd:element>
  </xsd:schema>
  <xsd:schema xmlns:xsd="http://www.w3.org/2001/XMLSchema" xmlns:dms="http://schemas.microsoft.com/office/2006/documentManagement/types" targetNamespace="85b172ae-93a2-46db-9f62-b2f8ab1e5642" elementFormDefault="qualified">
    <xsd:import namespace="http://schemas.microsoft.com/office/2006/documentManagement/types"/>
    <xsd:element name="AVMDescription" ma:index="8" nillable="true" ma:displayName="Description" ma:internalName="AVMDescription">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LongProperties xmlns="http://schemas.microsoft.com/office/2006/metadata/long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AVMDescription xmlns="85b172ae-93a2-46db-9f62-b2f8ab1e5642" xsi:nil="true"/>
  </documentManagement>
</p:properties>
</file>

<file path=customXml/itemProps1.xml><?xml version="1.0" encoding="utf-8"?>
<ds:datastoreItem xmlns:ds="http://schemas.openxmlformats.org/officeDocument/2006/customXml" ds:itemID="{D4ABAACC-8E54-4DBC-AAE1-FBC71E7E136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5b172ae-93a2-46db-9f62-b2f8ab1e5642"/>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27D45129-5F72-4791-900B-5B8FED38499D}">
  <ds:schemaRefs>
    <ds:schemaRef ds:uri="http://schemas.microsoft.com/office/2006/metadata/longProperties"/>
  </ds:schemaRefs>
</ds:datastoreItem>
</file>

<file path=customXml/itemProps3.xml><?xml version="1.0" encoding="utf-8"?>
<ds:datastoreItem xmlns:ds="http://schemas.openxmlformats.org/officeDocument/2006/customXml" ds:itemID="{9D56F6A6-1E52-46AD-BAC9-97026453D40C}">
  <ds:schemaRefs>
    <ds:schemaRef ds:uri="http://schemas.microsoft.com/sharepoint/v3/contenttype/forms"/>
  </ds:schemaRefs>
</ds:datastoreItem>
</file>

<file path=customXml/itemProps4.xml><?xml version="1.0" encoding="utf-8"?>
<ds:datastoreItem xmlns:ds="http://schemas.openxmlformats.org/officeDocument/2006/customXml" ds:itemID="{BA53E7F2-7747-49FE-A563-E7CEACAAE04F}">
  <ds:schemaRefs>
    <ds:schemaRef ds:uri="http://purl.org/dc/elements/1.1/"/>
    <ds:schemaRef ds:uri="85b172ae-93a2-46db-9f62-b2f8ab1e5642"/>
    <ds:schemaRef ds:uri="http://schemas.openxmlformats.org/package/2006/metadata/core-properties"/>
    <ds:schemaRef ds:uri="http://purl.org/dc/terms/"/>
    <ds:schemaRef ds:uri="http://schemas.microsoft.com/office/2006/documentManagement/types"/>
    <ds:schemaRef ds:uri="http://schemas.microsoft.com/office/2006/metadata/properties"/>
    <ds:schemaRef ds:uri="http://www.w3.org/XML/1998/namespace"/>
    <ds:schemaRef ds:uri="http://purl.org/dc/dcmitype/"/>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10531</TotalTime>
  <Words>1990</Words>
  <Application>Microsoft Office PowerPoint</Application>
  <PresentationFormat>On-screen Show (4:3)</PresentationFormat>
  <Paragraphs>612</Paragraphs>
  <Slides>31</Slides>
  <Notes>13</Notes>
  <HiddenSlides>0</HiddenSlides>
  <MMClips>0</MMClips>
  <ScaleCrop>false</ScaleCrop>
  <HeadingPairs>
    <vt:vector size="4" baseType="variant">
      <vt:variant>
        <vt:lpstr>Theme</vt:lpstr>
      </vt:variant>
      <vt:variant>
        <vt:i4>3</vt:i4>
      </vt:variant>
      <vt:variant>
        <vt:lpstr>Slide Titles</vt:lpstr>
      </vt:variant>
      <vt:variant>
        <vt:i4>31</vt:i4>
      </vt:variant>
    </vt:vector>
  </HeadingPairs>
  <TitlesOfParts>
    <vt:vector size="34" baseType="lpstr">
      <vt:lpstr>Office Theme</vt:lpstr>
      <vt:lpstr>1_Office Theme</vt:lpstr>
      <vt:lpstr>Grant Thornton Report Template v3.0.1</vt:lpstr>
      <vt:lpstr>Missing data:  How do we know what we don’t know?</vt:lpstr>
      <vt:lpstr>What is missing data??</vt:lpstr>
      <vt:lpstr>When are missing data a problem?</vt:lpstr>
      <vt:lpstr>Missing data rates may reach 40% on some indicators</vt:lpstr>
      <vt:lpstr>SOME THEORY</vt:lpstr>
      <vt:lpstr>The missing data framework*</vt:lpstr>
      <vt:lpstr>Missing data framework, cont’d</vt:lpstr>
      <vt:lpstr>Missing data framework, cont’d</vt:lpstr>
      <vt:lpstr>Common methods</vt:lpstr>
      <vt:lpstr>Common practices in addressing missing data</vt:lpstr>
      <vt:lpstr>PowerPoint Presentation</vt:lpstr>
      <vt:lpstr>Missing data methods: Multiple imputation</vt:lpstr>
      <vt:lpstr>Plugging it in</vt:lpstr>
      <vt:lpstr>Missing 2011 country values, rate of out of school children (primary age), UIS Data Centre</vt:lpstr>
      <vt:lpstr>Creating a “plausible range”</vt:lpstr>
      <vt:lpstr>Methods – Last observation carried forward (LOCF)</vt:lpstr>
      <vt:lpstr>RESULTS: HOW CLOSE ARE WE?</vt:lpstr>
      <vt:lpstr>Methods – group mean imputation (GMI)</vt:lpstr>
      <vt:lpstr>Group mean imputation </vt:lpstr>
      <vt:lpstr>RESULTS</vt:lpstr>
      <vt:lpstr>Combining methods: Scenario A</vt:lpstr>
      <vt:lpstr>RESULTS</vt:lpstr>
      <vt:lpstr>Scenario B: combination using regression with GER as predictor</vt:lpstr>
      <vt:lpstr>RESULTS</vt:lpstr>
      <vt:lpstr>Scenario C: combination using regression, GMI, and population weight</vt:lpstr>
      <vt:lpstr>PowerPoint Presentation</vt:lpstr>
      <vt:lpstr>Constructing Confidence Intervals with Survey Data</vt:lpstr>
      <vt:lpstr>RESULTS</vt:lpstr>
      <vt:lpstr>The Takeaways?</vt:lpstr>
      <vt:lpstr>Agenda</vt:lpstr>
      <vt:lpstr>PowerPoint Presentation</vt:lpstr>
    </vt:vector>
  </TitlesOfParts>
  <Company>Fathom Creative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 template, light colors, internal and external use</dc:title>
  <dc:creator>Efrat Levush</dc:creator>
  <cp:lastModifiedBy>Charles Gale</cp:lastModifiedBy>
  <cp:revision>685</cp:revision>
  <cp:lastPrinted>2014-02-28T16:28:57Z</cp:lastPrinted>
  <dcterms:created xsi:type="dcterms:W3CDTF">2011-07-01T12:16:51Z</dcterms:created>
  <dcterms:modified xsi:type="dcterms:W3CDTF">2014-03-24T15:27:15Z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Order">
    <vt:lpwstr>6500.00000000000</vt:lpwstr>
  </property>
  <property fmtid="{D5CDD505-2E9C-101B-9397-08002B2CF9AE}" pid="4" name="ContentTypeId">
    <vt:lpwstr>0x0101000A54D3968DDC3C41AC8211EF6B5006E3</vt:lpwstr>
  </property>
  <property fmtid="{D5CDD505-2E9C-101B-9397-08002B2CF9AE}" pid="5" name="_AdHocReviewCycleID">
    <vt:i4>360603633</vt:i4>
  </property>
  <property fmtid="{D5CDD505-2E9C-101B-9397-08002B2CF9AE}" pid="6" name="_NewReviewCycle">
    <vt:lpwstr/>
  </property>
  <property fmtid="{D5CDD505-2E9C-101B-9397-08002B2CF9AE}" pid="7" name="_EmailSubject">
    <vt:lpwstr>Presentation</vt:lpwstr>
  </property>
  <property fmtid="{D5CDD505-2E9C-101B-9397-08002B2CF9AE}" pid="8" name="_AuthorEmail">
    <vt:lpwstr>cgale@fhi360.org</vt:lpwstr>
  </property>
  <property fmtid="{D5CDD505-2E9C-101B-9397-08002B2CF9AE}" pid="9" name="_AuthorEmailDisplayName">
    <vt:lpwstr>Charles Gale</vt:lpwstr>
  </property>
  <property fmtid="{D5CDD505-2E9C-101B-9397-08002B2CF9AE}" pid="10" name="_PreviousAdHocReviewCycleID">
    <vt:i4>-1761527753</vt:i4>
  </property>
</Properties>
</file>